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1"/>
  </p:notesMasterIdLst>
  <p:sldIdLst>
    <p:sldId id="348" r:id="rId2"/>
    <p:sldId id="495" r:id="rId3"/>
    <p:sldId id="399" r:id="rId4"/>
    <p:sldId id="350" r:id="rId5"/>
    <p:sldId id="352" r:id="rId6"/>
    <p:sldId id="356" r:id="rId7"/>
    <p:sldId id="357" r:id="rId8"/>
    <p:sldId id="456" r:id="rId9"/>
    <p:sldId id="457" r:id="rId10"/>
    <p:sldId id="460" r:id="rId11"/>
    <p:sldId id="462" r:id="rId12"/>
    <p:sldId id="470" r:id="rId13"/>
    <p:sldId id="471" r:id="rId14"/>
    <p:sldId id="474" r:id="rId15"/>
    <p:sldId id="295" r:id="rId16"/>
    <p:sldId id="365" r:id="rId17"/>
    <p:sldId id="366" r:id="rId18"/>
    <p:sldId id="367" r:id="rId19"/>
    <p:sldId id="368" r:id="rId20"/>
    <p:sldId id="369" r:id="rId21"/>
    <p:sldId id="370" r:id="rId22"/>
    <p:sldId id="371" r:id="rId23"/>
    <p:sldId id="373" r:id="rId24"/>
    <p:sldId id="433" r:id="rId25"/>
    <p:sldId id="435" r:id="rId26"/>
    <p:sldId id="436" r:id="rId27"/>
    <p:sldId id="376" r:id="rId28"/>
    <p:sldId id="378" r:id="rId29"/>
    <p:sldId id="382" r:id="rId30"/>
    <p:sldId id="440" r:id="rId31"/>
    <p:sldId id="383" r:id="rId32"/>
    <p:sldId id="494" r:id="rId33"/>
    <p:sldId id="492" r:id="rId34"/>
    <p:sldId id="493" r:id="rId35"/>
    <p:sldId id="477" r:id="rId36"/>
    <p:sldId id="478" r:id="rId37"/>
    <p:sldId id="479" r:id="rId38"/>
    <p:sldId id="480" r:id="rId39"/>
    <p:sldId id="481" r:id="rId40"/>
    <p:sldId id="482" r:id="rId41"/>
    <p:sldId id="483" r:id="rId42"/>
    <p:sldId id="484" r:id="rId43"/>
    <p:sldId id="499" r:id="rId44"/>
    <p:sldId id="486" r:id="rId45"/>
    <p:sldId id="487" r:id="rId46"/>
    <p:sldId id="488" r:id="rId47"/>
    <p:sldId id="489" r:id="rId48"/>
    <p:sldId id="497" r:id="rId49"/>
    <p:sldId id="498" r:id="rId50"/>
  </p:sldIdLst>
  <p:sldSz cx="9144000" cy="6858000" type="screen4x3"/>
  <p:notesSz cx="6724650" cy="97742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14015" cy="48871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09079" y="0"/>
            <a:ext cx="2914015" cy="488712"/>
          </a:xfrm>
          <a:prstGeom prst="rect">
            <a:avLst/>
          </a:prstGeom>
        </p:spPr>
        <p:txBody>
          <a:bodyPr vert="horz" lIns="91440" tIns="45720" rIns="91440" bIns="45720" rtlCol="0"/>
          <a:lstStyle>
            <a:lvl1pPr algn="r">
              <a:defRPr sz="1200"/>
            </a:lvl1pPr>
          </a:lstStyle>
          <a:p>
            <a:fld id="{76C0FF87-2A97-4867-B71E-D778F4AD010F}" type="datetimeFigureOut">
              <a:rPr lang="it-IT" smtClean="0"/>
              <a:t>30/11/2017</a:t>
            </a:fld>
            <a:endParaRPr lang="it-IT"/>
          </a:p>
        </p:txBody>
      </p:sp>
      <p:sp>
        <p:nvSpPr>
          <p:cNvPr id="4" name="Segnaposto immagine diapositiva 3"/>
          <p:cNvSpPr>
            <a:spLocks noGrp="1" noRot="1" noChangeAspect="1"/>
          </p:cNvSpPr>
          <p:nvPr>
            <p:ph type="sldImg" idx="2"/>
          </p:nvPr>
        </p:nvSpPr>
        <p:spPr>
          <a:xfrm>
            <a:off x="919163" y="733425"/>
            <a:ext cx="4886325" cy="3665538"/>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2465" y="4642763"/>
            <a:ext cx="5379720" cy="4398407"/>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283830"/>
            <a:ext cx="2914015" cy="48871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09079" y="9283830"/>
            <a:ext cx="2914015" cy="488712"/>
          </a:xfrm>
          <a:prstGeom prst="rect">
            <a:avLst/>
          </a:prstGeom>
        </p:spPr>
        <p:txBody>
          <a:bodyPr vert="horz" lIns="91440" tIns="45720" rIns="91440" bIns="45720" rtlCol="0" anchor="b"/>
          <a:lstStyle>
            <a:lvl1pPr algn="r">
              <a:defRPr sz="1200"/>
            </a:lvl1pPr>
          </a:lstStyle>
          <a:p>
            <a:fld id="{D2DB1435-BE22-4BD2-9AA8-40DB75DC7C53}" type="slidenum">
              <a:rPr lang="it-IT" smtClean="0"/>
              <a:t>‹N›</a:t>
            </a:fld>
            <a:endParaRPr lang="it-IT"/>
          </a:p>
        </p:txBody>
      </p:sp>
    </p:spTree>
    <p:extLst>
      <p:ext uri="{BB962C8B-B14F-4D97-AF65-F5344CB8AC3E}">
        <p14:creationId xmlns:p14="http://schemas.microsoft.com/office/powerpoint/2010/main" val="1393578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Nella legge di Bilancio 2018,  che è in approvazione,  è previsto l’innalzamento</a:t>
            </a:r>
            <a:r>
              <a:rPr lang="it-IT" baseline="0" dirty="0" smtClean="0"/>
              <a:t> a 4 giorni</a:t>
            </a:r>
            <a:endParaRPr lang="it-IT" dirty="0"/>
          </a:p>
        </p:txBody>
      </p:sp>
      <p:sp>
        <p:nvSpPr>
          <p:cNvPr id="4" name="Segnaposto numero diapositiva 3"/>
          <p:cNvSpPr>
            <a:spLocks noGrp="1"/>
          </p:cNvSpPr>
          <p:nvPr>
            <p:ph type="sldNum" sz="quarter" idx="10"/>
          </p:nvPr>
        </p:nvSpPr>
        <p:spPr/>
        <p:txBody>
          <a:bodyPr/>
          <a:lstStyle/>
          <a:p>
            <a:fld id="{D2DB1435-BE22-4BD2-9AA8-40DB75DC7C53}" type="slidenum">
              <a:rPr lang="it-IT" smtClean="0"/>
              <a:t>7</a:t>
            </a:fld>
            <a:endParaRPr lang="it-IT"/>
          </a:p>
        </p:txBody>
      </p:sp>
    </p:spTree>
    <p:extLst>
      <p:ext uri="{BB962C8B-B14F-4D97-AF65-F5344CB8AC3E}">
        <p14:creationId xmlns:p14="http://schemas.microsoft.com/office/powerpoint/2010/main" val="4168223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egnaposto immagine diapositiva 1"/>
          <p:cNvSpPr>
            <a:spLocks noGrp="1" noRot="1" noChangeAspect="1" noTextEdit="1"/>
          </p:cNvSpPr>
          <p:nvPr>
            <p:ph type="sldImg"/>
          </p:nvPr>
        </p:nvSpPr>
        <p:spPr>
          <a:ln/>
        </p:spPr>
      </p:sp>
      <p:sp>
        <p:nvSpPr>
          <p:cNvPr id="89091" name="Segnaposto note 2"/>
          <p:cNvSpPr>
            <a:spLocks noGrp="1"/>
          </p:cNvSpPr>
          <p:nvPr>
            <p:ph type="body" idx="1"/>
          </p:nvPr>
        </p:nvSpPr>
        <p:spPr>
          <a:noFill/>
        </p:spPr>
        <p:txBody>
          <a:bodyPr/>
          <a:lstStyle/>
          <a:p>
            <a:endParaRPr lang="it-IT" altLang="it-IT" smtClean="0"/>
          </a:p>
        </p:txBody>
      </p:sp>
      <p:sp>
        <p:nvSpPr>
          <p:cNvPr id="89092" name="Segnaposto numero diapositiva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5105" indent="-286579" eaLnBrk="0" hangingPunct="0">
              <a:spcBef>
                <a:spcPct val="30000"/>
              </a:spcBef>
              <a:defRPr sz="1200">
                <a:solidFill>
                  <a:schemeClr val="tx1"/>
                </a:solidFill>
                <a:latin typeface="Times New Roman" pitchFamily="18" charset="0"/>
              </a:defRPr>
            </a:lvl2pPr>
            <a:lvl3pPr marL="1146315" indent="-229263" eaLnBrk="0" hangingPunct="0">
              <a:spcBef>
                <a:spcPct val="30000"/>
              </a:spcBef>
              <a:defRPr sz="1200">
                <a:solidFill>
                  <a:schemeClr val="tx1"/>
                </a:solidFill>
                <a:latin typeface="Times New Roman" pitchFamily="18" charset="0"/>
              </a:defRPr>
            </a:lvl3pPr>
            <a:lvl4pPr marL="1604841" indent="-229263" eaLnBrk="0" hangingPunct="0">
              <a:spcBef>
                <a:spcPct val="30000"/>
              </a:spcBef>
              <a:defRPr sz="1200">
                <a:solidFill>
                  <a:schemeClr val="tx1"/>
                </a:solidFill>
                <a:latin typeface="Times New Roman" pitchFamily="18" charset="0"/>
              </a:defRPr>
            </a:lvl4pPr>
            <a:lvl5pPr marL="2063366" indent="-229263" eaLnBrk="0" hangingPunct="0">
              <a:spcBef>
                <a:spcPct val="30000"/>
              </a:spcBef>
              <a:defRPr sz="1200">
                <a:solidFill>
                  <a:schemeClr val="tx1"/>
                </a:solidFill>
                <a:latin typeface="Times New Roman" pitchFamily="18" charset="0"/>
              </a:defRPr>
            </a:lvl5pPr>
            <a:lvl6pPr marL="2521892" indent="-229263" eaLnBrk="0" fontAlgn="base" hangingPunct="0">
              <a:spcBef>
                <a:spcPct val="30000"/>
              </a:spcBef>
              <a:spcAft>
                <a:spcPct val="0"/>
              </a:spcAft>
              <a:defRPr sz="1200">
                <a:solidFill>
                  <a:schemeClr val="tx1"/>
                </a:solidFill>
                <a:latin typeface="Times New Roman" pitchFamily="18" charset="0"/>
              </a:defRPr>
            </a:lvl6pPr>
            <a:lvl7pPr marL="2980418" indent="-229263" eaLnBrk="0" fontAlgn="base" hangingPunct="0">
              <a:spcBef>
                <a:spcPct val="30000"/>
              </a:spcBef>
              <a:spcAft>
                <a:spcPct val="0"/>
              </a:spcAft>
              <a:defRPr sz="1200">
                <a:solidFill>
                  <a:schemeClr val="tx1"/>
                </a:solidFill>
                <a:latin typeface="Times New Roman" pitchFamily="18" charset="0"/>
              </a:defRPr>
            </a:lvl7pPr>
            <a:lvl8pPr marL="3438944" indent="-229263" eaLnBrk="0" fontAlgn="base" hangingPunct="0">
              <a:spcBef>
                <a:spcPct val="30000"/>
              </a:spcBef>
              <a:spcAft>
                <a:spcPct val="0"/>
              </a:spcAft>
              <a:defRPr sz="1200">
                <a:solidFill>
                  <a:schemeClr val="tx1"/>
                </a:solidFill>
                <a:latin typeface="Times New Roman" pitchFamily="18" charset="0"/>
              </a:defRPr>
            </a:lvl8pPr>
            <a:lvl9pPr marL="3897470" indent="-22926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9F969B4-D28F-4339-B8A0-65771D26B252}" type="slidenum">
              <a:rPr lang="it-IT" altLang="it-IT" smtClean="0"/>
              <a:pPr eaLnBrk="1" hangingPunct="1">
                <a:spcBef>
                  <a:spcPct val="0"/>
                </a:spcBef>
              </a:pPr>
              <a:t>41</a:t>
            </a:fld>
            <a:endParaRPr lang="it-IT" altLang="it-IT" smtClean="0"/>
          </a:p>
        </p:txBody>
      </p:sp>
    </p:spTree>
    <p:extLst>
      <p:ext uri="{BB962C8B-B14F-4D97-AF65-F5344CB8AC3E}">
        <p14:creationId xmlns:p14="http://schemas.microsoft.com/office/powerpoint/2010/main" val="907594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egnaposto immagine diapositiva 1"/>
          <p:cNvSpPr>
            <a:spLocks noGrp="1" noRot="1" noChangeAspect="1" noTextEdit="1"/>
          </p:cNvSpPr>
          <p:nvPr>
            <p:ph type="sldImg"/>
          </p:nvPr>
        </p:nvSpPr>
        <p:spPr>
          <a:ln/>
        </p:spPr>
      </p:sp>
      <p:sp>
        <p:nvSpPr>
          <p:cNvPr id="98307" name="Segnaposto note 2"/>
          <p:cNvSpPr>
            <a:spLocks noGrp="1"/>
          </p:cNvSpPr>
          <p:nvPr>
            <p:ph type="body" idx="1"/>
          </p:nvPr>
        </p:nvSpPr>
        <p:spPr>
          <a:noFill/>
        </p:spPr>
        <p:txBody>
          <a:bodyPr/>
          <a:lstStyle/>
          <a:p>
            <a:endParaRPr lang="it-IT" altLang="it-IT" smtClean="0">
              <a:latin typeface="Verdana" pitchFamily="34" charset="0"/>
            </a:endParaRPr>
          </a:p>
        </p:txBody>
      </p:sp>
      <p:sp>
        <p:nvSpPr>
          <p:cNvPr id="98308" name="Segnaposto numero diapositiva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5105" indent="-286579" eaLnBrk="0" hangingPunct="0">
              <a:spcBef>
                <a:spcPct val="30000"/>
              </a:spcBef>
              <a:defRPr sz="1200">
                <a:solidFill>
                  <a:schemeClr val="tx1"/>
                </a:solidFill>
                <a:latin typeface="Times New Roman" pitchFamily="18" charset="0"/>
              </a:defRPr>
            </a:lvl2pPr>
            <a:lvl3pPr marL="1146315" indent="-229263" eaLnBrk="0" hangingPunct="0">
              <a:spcBef>
                <a:spcPct val="30000"/>
              </a:spcBef>
              <a:defRPr sz="1200">
                <a:solidFill>
                  <a:schemeClr val="tx1"/>
                </a:solidFill>
                <a:latin typeface="Times New Roman" pitchFamily="18" charset="0"/>
              </a:defRPr>
            </a:lvl3pPr>
            <a:lvl4pPr marL="1604841" indent="-229263" eaLnBrk="0" hangingPunct="0">
              <a:spcBef>
                <a:spcPct val="30000"/>
              </a:spcBef>
              <a:defRPr sz="1200">
                <a:solidFill>
                  <a:schemeClr val="tx1"/>
                </a:solidFill>
                <a:latin typeface="Times New Roman" pitchFamily="18" charset="0"/>
              </a:defRPr>
            </a:lvl4pPr>
            <a:lvl5pPr marL="2063366" indent="-229263" eaLnBrk="0" hangingPunct="0">
              <a:spcBef>
                <a:spcPct val="30000"/>
              </a:spcBef>
              <a:defRPr sz="1200">
                <a:solidFill>
                  <a:schemeClr val="tx1"/>
                </a:solidFill>
                <a:latin typeface="Times New Roman" pitchFamily="18" charset="0"/>
              </a:defRPr>
            </a:lvl5pPr>
            <a:lvl6pPr marL="2521892" indent="-229263" eaLnBrk="0" fontAlgn="base" hangingPunct="0">
              <a:spcBef>
                <a:spcPct val="30000"/>
              </a:spcBef>
              <a:spcAft>
                <a:spcPct val="0"/>
              </a:spcAft>
              <a:defRPr sz="1200">
                <a:solidFill>
                  <a:schemeClr val="tx1"/>
                </a:solidFill>
                <a:latin typeface="Times New Roman" pitchFamily="18" charset="0"/>
              </a:defRPr>
            </a:lvl6pPr>
            <a:lvl7pPr marL="2980418" indent="-229263" eaLnBrk="0" fontAlgn="base" hangingPunct="0">
              <a:spcBef>
                <a:spcPct val="30000"/>
              </a:spcBef>
              <a:spcAft>
                <a:spcPct val="0"/>
              </a:spcAft>
              <a:defRPr sz="1200">
                <a:solidFill>
                  <a:schemeClr val="tx1"/>
                </a:solidFill>
                <a:latin typeface="Times New Roman" pitchFamily="18" charset="0"/>
              </a:defRPr>
            </a:lvl7pPr>
            <a:lvl8pPr marL="3438944" indent="-229263" eaLnBrk="0" fontAlgn="base" hangingPunct="0">
              <a:spcBef>
                <a:spcPct val="30000"/>
              </a:spcBef>
              <a:spcAft>
                <a:spcPct val="0"/>
              </a:spcAft>
              <a:defRPr sz="1200">
                <a:solidFill>
                  <a:schemeClr val="tx1"/>
                </a:solidFill>
                <a:latin typeface="Times New Roman" pitchFamily="18" charset="0"/>
              </a:defRPr>
            </a:lvl8pPr>
            <a:lvl9pPr marL="3897470" indent="-22926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117CC8F-48A8-4E22-B414-35CAA7A50F77}" type="slidenum">
              <a:rPr lang="it-IT" altLang="it-IT" smtClean="0"/>
              <a:pPr eaLnBrk="1" hangingPunct="1">
                <a:spcBef>
                  <a:spcPct val="0"/>
                </a:spcBef>
              </a:pPr>
              <a:t>42</a:t>
            </a:fld>
            <a:endParaRPr lang="it-IT" altLang="it-IT" smtClean="0"/>
          </a:p>
        </p:txBody>
      </p:sp>
    </p:spTree>
    <p:extLst>
      <p:ext uri="{BB962C8B-B14F-4D97-AF65-F5344CB8AC3E}">
        <p14:creationId xmlns:p14="http://schemas.microsoft.com/office/powerpoint/2010/main" val="2031647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egnaposto immagine diapositiva 1"/>
          <p:cNvSpPr>
            <a:spLocks noGrp="1" noRot="1" noChangeAspect="1" noTextEdit="1"/>
          </p:cNvSpPr>
          <p:nvPr>
            <p:ph type="sldImg"/>
          </p:nvPr>
        </p:nvSpPr>
        <p:spPr>
          <a:ln/>
        </p:spPr>
      </p:sp>
      <p:sp>
        <p:nvSpPr>
          <p:cNvPr id="103427" name="Segnaposto note 2"/>
          <p:cNvSpPr>
            <a:spLocks noGrp="1"/>
          </p:cNvSpPr>
          <p:nvPr>
            <p:ph type="body" idx="1"/>
          </p:nvPr>
        </p:nvSpPr>
        <p:spPr>
          <a:noFill/>
        </p:spPr>
        <p:txBody>
          <a:bodyPr/>
          <a:lstStyle/>
          <a:p>
            <a:endParaRPr lang="it-IT" altLang="it-IT" smtClean="0">
              <a:latin typeface="Verdana" pitchFamily="34" charset="0"/>
            </a:endParaRPr>
          </a:p>
        </p:txBody>
      </p:sp>
      <p:sp>
        <p:nvSpPr>
          <p:cNvPr id="103428" name="Segnaposto numero diapositiva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5105" indent="-286579" eaLnBrk="0" hangingPunct="0">
              <a:spcBef>
                <a:spcPct val="30000"/>
              </a:spcBef>
              <a:defRPr sz="1200">
                <a:solidFill>
                  <a:schemeClr val="tx1"/>
                </a:solidFill>
                <a:latin typeface="Times New Roman" pitchFamily="18" charset="0"/>
              </a:defRPr>
            </a:lvl2pPr>
            <a:lvl3pPr marL="1146315" indent="-229263" eaLnBrk="0" hangingPunct="0">
              <a:spcBef>
                <a:spcPct val="30000"/>
              </a:spcBef>
              <a:defRPr sz="1200">
                <a:solidFill>
                  <a:schemeClr val="tx1"/>
                </a:solidFill>
                <a:latin typeface="Times New Roman" pitchFamily="18" charset="0"/>
              </a:defRPr>
            </a:lvl3pPr>
            <a:lvl4pPr marL="1604841" indent="-229263" eaLnBrk="0" hangingPunct="0">
              <a:spcBef>
                <a:spcPct val="30000"/>
              </a:spcBef>
              <a:defRPr sz="1200">
                <a:solidFill>
                  <a:schemeClr val="tx1"/>
                </a:solidFill>
                <a:latin typeface="Times New Roman" pitchFamily="18" charset="0"/>
              </a:defRPr>
            </a:lvl4pPr>
            <a:lvl5pPr marL="2063366" indent="-229263" eaLnBrk="0" hangingPunct="0">
              <a:spcBef>
                <a:spcPct val="30000"/>
              </a:spcBef>
              <a:defRPr sz="1200">
                <a:solidFill>
                  <a:schemeClr val="tx1"/>
                </a:solidFill>
                <a:latin typeface="Times New Roman" pitchFamily="18" charset="0"/>
              </a:defRPr>
            </a:lvl5pPr>
            <a:lvl6pPr marL="2521892" indent="-229263" eaLnBrk="0" fontAlgn="base" hangingPunct="0">
              <a:spcBef>
                <a:spcPct val="30000"/>
              </a:spcBef>
              <a:spcAft>
                <a:spcPct val="0"/>
              </a:spcAft>
              <a:defRPr sz="1200">
                <a:solidFill>
                  <a:schemeClr val="tx1"/>
                </a:solidFill>
                <a:latin typeface="Times New Roman" pitchFamily="18" charset="0"/>
              </a:defRPr>
            </a:lvl6pPr>
            <a:lvl7pPr marL="2980418" indent="-229263" eaLnBrk="0" fontAlgn="base" hangingPunct="0">
              <a:spcBef>
                <a:spcPct val="30000"/>
              </a:spcBef>
              <a:spcAft>
                <a:spcPct val="0"/>
              </a:spcAft>
              <a:defRPr sz="1200">
                <a:solidFill>
                  <a:schemeClr val="tx1"/>
                </a:solidFill>
                <a:latin typeface="Times New Roman" pitchFamily="18" charset="0"/>
              </a:defRPr>
            </a:lvl7pPr>
            <a:lvl8pPr marL="3438944" indent="-229263" eaLnBrk="0" fontAlgn="base" hangingPunct="0">
              <a:spcBef>
                <a:spcPct val="30000"/>
              </a:spcBef>
              <a:spcAft>
                <a:spcPct val="0"/>
              </a:spcAft>
              <a:defRPr sz="1200">
                <a:solidFill>
                  <a:schemeClr val="tx1"/>
                </a:solidFill>
                <a:latin typeface="Times New Roman" pitchFamily="18" charset="0"/>
              </a:defRPr>
            </a:lvl8pPr>
            <a:lvl9pPr marL="3897470" indent="-22926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467C53A-CF11-4643-BA69-56309F0021C3}" type="slidenum">
              <a:rPr lang="it-IT" altLang="it-IT" smtClean="0"/>
              <a:pPr eaLnBrk="1" hangingPunct="1">
                <a:spcBef>
                  <a:spcPct val="0"/>
                </a:spcBef>
              </a:pPr>
              <a:t>43</a:t>
            </a:fld>
            <a:endParaRPr lang="it-IT" altLang="it-IT" smtClean="0"/>
          </a:p>
        </p:txBody>
      </p:sp>
    </p:spTree>
    <p:extLst>
      <p:ext uri="{BB962C8B-B14F-4D97-AF65-F5344CB8AC3E}">
        <p14:creationId xmlns:p14="http://schemas.microsoft.com/office/powerpoint/2010/main" val="2186911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egnaposto immagine diapositiva 1"/>
          <p:cNvSpPr>
            <a:spLocks noGrp="1" noRot="1" noChangeAspect="1" noTextEdit="1"/>
          </p:cNvSpPr>
          <p:nvPr>
            <p:ph type="sldImg"/>
          </p:nvPr>
        </p:nvSpPr>
        <p:spPr>
          <a:ln/>
        </p:spPr>
      </p:sp>
      <p:sp>
        <p:nvSpPr>
          <p:cNvPr id="101379" name="Segnaposto note 2"/>
          <p:cNvSpPr>
            <a:spLocks noGrp="1"/>
          </p:cNvSpPr>
          <p:nvPr>
            <p:ph type="body" idx="1"/>
          </p:nvPr>
        </p:nvSpPr>
        <p:spPr>
          <a:noFill/>
        </p:spPr>
        <p:txBody>
          <a:bodyPr/>
          <a:lstStyle/>
          <a:p>
            <a:endParaRPr lang="it-IT" altLang="it-IT" smtClean="0">
              <a:latin typeface="Verdana" pitchFamily="34" charset="0"/>
            </a:endParaRPr>
          </a:p>
        </p:txBody>
      </p:sp>
      <p:sp>
        <p:nvSpPr>
          <p:cNvPr id="101380" name="Segnaposto numero diapositiva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5105" indent="-286579" eaLnBrk="0" hangingPunct="0">
              <a:spcBef>
                <a:spcPct val="30000"/>
              </a:spcBef>
              <a:defRPr sz="1200">
                <a:solidFill>
                  <a:schemeClr val="tx1"/>
                </a:solidFill>
                <a:latin typeface="Times New Roman" pitchFamily="18" charset="0"/>
              </a:defRPr>
            </a:lvl2pPr>
            <a:lvl3pPr marL="1146315" indent="-229263" eaLnBrk="0" hangingPunct="0">
              <a:spcBef>
                <a:spcPct val="30000"/>
              </a:spcBef>
              <a:defRPr sz="1200">
                <a:solidFill>
                  <a:schemeClr val="tx1"/>
                </a:solidFill>
                <a:latin typeface="Times New Roman" pitchFamily="18" charset="0"/>
              </a:defRPr>
            </a:lvl3pPr>
            <a:lvl4pPr marL="1604841" indent="-229263" eaLnBrk="0" hangingPunct="0">
              <a:spcBef>
                <a:spcPct val="30000"/>
              </a:spcBef>
              <a:defRPr sz="1200">
                <a:solidFill>
                  <a:schemeClr val="tx1"/>
                </a:solidFill>
                <a:latin typeface="Times New Roman" pitchFamily="18" charset="0"/>
              </a:defRPr>
            </a:lvl4pPr>
            <a:lvl5pPr marL="2063366" indent="-229263" eaLnBrk="0" hangingPunct="0">
              <a:spcBef>
                <a:spcPct val="30000"/>
              </a:spcBef>
              <a:defRPr sz="1200">
                <a:solidFill>
                  <a:schemeClr val="tx1"/>
                </a:solidFill>
                <a:latin typeface="Times New Roman" pitchFamily="18" charset="0"/>
              </a:defRPr>
            </a:lvl5pPr>
            <a:lvl6pPr marL="2521892" indent="-229263" eaLnBrk="0" fontAlgn="base" hangingPunct="0">
              <a:spcBef>
                <a:spcPct val="30000"/>
              </a:spcBef>
              <a:spcAft>
                <a:spcPct val="0"/>
              </a:spcAft>
              <a:defRPr sz="1200">
                <a:solidFill>
                  <a:schemeClr val="tx1"/>
                </a:solidFill>
                <a:latin typeface="Times New Roman" pitchFamily="18" charset="0"/>
              </a:defRPr>
            </a:lvl6pPr>
            <a:lvl7pPr marL="2980418" indent="-229263" eaLnBrk="0" fontAlgn="base" hangingPunct="0">
              <a:spcBef>
                <a:spcPct val="30000"/>
              </a:spcBef>
              <a:spcAft>
                <a:spcPct val="0"/>
              </a:spcAft>
              <a:defRPr sz="1200">
                <a:solidFill>
                  <a:schemeClr val="tx1"/>
                </a:solidFill>
                <a:latin typeface="Times New Roman" pitchFamily="18" charset="0"/>
              </a:defRPr>
            </a:lvl7pPr>
            <a:lvl8pPr marL="3438944" indent="-229263" eaLnBrk="0" fontAlgn="base" hangingPunct="0">
              <a:spcBef>
                <a:spcPct val="30000"/>
              </a:spcBef>
              <a:spcAft>
                <a:spcPct val="0"/>
              </a:spcAft>
              <a:defRPr sz="1200">
                <a:solidFill>
                  <a:schemeClr val="tx1"/>
                </a:solidFill>
                <a:latin typeface="Times New Roman" pitchFamily="18" charset="0"/>
              </a:defRPr>
            </a:lvl8pPr>
            <a:lvl9pPr marL="3897470" indent="-22926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1F3A697-D666-4177-A420-B58D5057BA60}" type="slidenum">
              <a:rPr lang="it-IT" altLang="it-IT" smtClean="0"/>
              <a:pPr eaLnBrk="1" hangingPunct="1">
                <a:spcBef>
                  <a:spcPct val="0"/>
                </a:spcBef>
              </a:pPr>
              <a:t>44</a:t>
            </a:fld>
            <a:endParaRPr lang="it-IT" altLang="it-IT" smtClean="0"/>
          </a:p>
        </p:txBody>
      </p:sp>
    </p:spTree>
    <p:extLst>
      <p:ext uri="{BB962C8B-B14F-4D97-AF65-F5344CB8AC3E}">
        <p14:creationId xmlns:p14="http://schemas.microsoft.com/office/powerpoint/2010/main" val="3489750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egnaposto immagine diapositiva 1"/>
          <p:cNvSpPr>
            <a:spLocks noGrp="1" noRot="1" noChangeAspect="1" noTextEdit="1"/>
          </p:cNvSpPr>
          <p:nvPr>
            <p:ph type="sldImg"/>
          </p:nvPr>
        </p:nvSpPr>
        <p:spPr>
          <a:ln/>
        </p:spPr>
      </p:sp>
      <p:sp>
        <p:nvSpPr>
          <p:cNvPr id="102403" name="Segnaposto note 2"/>
          <p:cNvSpPr>
            <a:spLocks noGrp="1"/>
          </p:cNvSpPr>
          <p:nvPr>
            <p:ph type="body" idx="1"/>
          </p:nvPr>
        </p:nvSpPr>
        <p:spPr>
          <a:noFill/>
        </p:spPr>
        <p:txBody>
          <a:bodyPr/>
          <a:lstStyle/>
          <a:p>
            <a:endParaRPr lang="it-IT" altLang="it-IT" smtClean="0">
              <a:latin typeface="Verdana" pitchFamily="34" charset="0"/>
            </a:endParaRPr>
          </a:p>
        </p:txBody>
      </p:sp>
      <p:sp>
        <p:nvSpPr>
          <p:cNvPr id="102404" name="Segnaposto numero diapositiva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5105" indent="-286579" eaLnBrk="0" hangingPunct="0">
              <a:spcBef>
                <a:spcPct val="30000"/>
              </a:spcBef>
              <a:defRPr sz="1200">
                <a:solidFill>
                  <a:schemeClr val="tx1"/>
                </a:solidFill>
                <a:latin typeface="Times New Roman" pitchFamily="18" charset="0"/>
              </a:defRPr>
            </a:lvl2pPr>
            <a:lvl3pPr marL="1146315" indent="-229263" eaLnBrk="0" hangingPunct="0">
              <a:spcBef>
                <a:spcPct val="30000"/>
              </a:spcBef>
              <a:defRPr sz="1200">
                <a:solidFill>
                  <a:schemeClr val="tx1"/>
                </a:solidFill>
                <a:latin typeface="Times New Roman" pitchFamily="18" charset="0"/>
              </a:defRPr>
            </a:lvl3pPr>
            <a:lvl4pPr marL="1604841" indent="-229263" eaLnBrk="0" hangingPunct="0">
              <a:spcBef>
                <a:spcPct val="30000"/>
              </a:spcBef>
              <a:defRPr sz="1200">
                <a:solidFill>
                  <a:schemeClr val="tx1"/>
                </a:solidFill>
                <a:latin typeface="Times New Roman" pitchFamily="18" charset="0"/>
              </a:defRPr>
            </a:lvl4pPr>
            <a:lvl5pPr marL="2063366" indent="-229263" eaLnBrk="0" hangingPunct="0">
              <a:spcBef>
                <a:spcPct val="30000"/>
              </a:spcBef>
              <a:defRPr sz="1200">
                <a:solidFill>
                  <a:schemeClr val="tx1"/>
                </a:solidFill>
                <a:latin typeface="Times New Roman" pitchFamily="18" charset="0"/>
              </a:defRPr>
            </a:lvl5pPr>
            <a:lvl6pPr marL="2521892" indent="-229263" eaLnBrk="0" fontAlgn="base" hangingPunct="0">
              <a:spcBef>
                <a:spcPct val="30000"/>
              </a:spcBef>
              <a:spcAft>
                <a:spcPct val="0"/>
              </a:spcAft>
              <a:defRPr sz="1200">
                <a:solidFill>
                  <a:schemeClr val="tx1"/>
                </a:solidFill>
                <a:latin typeface="Times New Roman" pitchFamily="18" charset="0"/>
              </a:defRPr>
            </a:lvl6pPr>
            <a:lvl7pPr marL="2980418" indent="-229263" eaLnBrk="0" fontAlgn="base" hangingPunct="0">
              <a:spcBef>
                <a:spcPct val="30000"/>
              </a:spcBef>
              <a:spcAft>
                <a:spcPct val="0"/>
              </a:spcAft>
              <a:defRPr sz="1200">
                <a:solidFill>
                  <a:schemeClr val="tx1"/>
                </a:solidFill>
                <a:latin typeface="Times New Roman" pitchFamily="18" charset="0"/>
              </a:defRPr>
            </a:lvl7pPr>
            <a:lvl8pPr marL="3438944" indent="-229263" eaLnBrk="0" fontAlgn="base" hangingPunct="0">
              <a:spcBef>
                <a:spcPct val="30000"/>
              </a:spcBef>
              <a:spcAft>
                <a:spcPct val="0"/>
              </a:spcAft>
              <a:defRPr sz="1200">
                <a:solidFill>
                  <a:schemeClr val="tx1"/>
                </a:solidFill>
                <a:latin typeface="Times New Roman" pitchFamily="18" charset="0"/>
              </a:defRPr>
            </a:lvl8pPr>
            <a:lvl9pPr marL="3897470" indent="-22926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62FC0B0-6D28-4B01-AB34-EFC552B8D580}" type="slidenum">
              <a:rPr lang="it-IT" altLang="it-IT" smtClean="0"/>
              <a:pPr eaLnBrk="1" hangingPunct="1">
                <a:spcBef>
                  <a:spcPct val="0"/>
                </a:spcBef>
              </a:pPr>
              <a:t>45</a:t>
            </a:fld>
            <a:endParaRPr lang="it-IT" altLang="it-IT" smtClean="0"/>
          </a:p>
        </p:txBody>
      </p:sp>
    </p:spTree>
    <p:extLst>
      <p:ext uri="{BB962C8B-B14F-4D97-AF65-F5344CB8AC3E}">
        <p14:creationId xmlns:p14="http://schemas.microsoft.com/office/powerpoint/2010/main" val="291151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egnaposto immagine diapositiva 1"/>
          <p:cNvSpPr>
            <a:spLocks noGrp="1" noRot="1" noChangeAspect="1" noTextEdit="1"/>
          </p:cNvSpPr>
          <p:nvPr>
            <p:ph type="sldImg"/>
          </p:nvPr>
        </p:nvSpPr>
        <p:spPr>
          <a:ln/>
        </p:spPr>
      </p:sp>
      <p:sp>
        <p:nvSpPr>
          <p:cNvPr id="102403" name="Segnaposto note 2"/>
          <p:cNvSpPr>
            <a:spLocks noGrp="1"/>
          </p:cNvSpPr>
          <p:nvPr>
            <p:ph type="body" idx="1"/>
          </p:nvPr>
        </p:nvSpPr>
        <p:spPr>
          <a:noFill/>
        </p:spPr>
        <p:txBody>
          <a:bodyPr/>
          <a:lstStyle/>
          <a:p>
            <a:endParaRPr lang="it-IT" altLang="it-IT" smtClean="0">
              <a:latin typeface="Verdana" pitchFamily="34" charset="0"/>
            </a:endParaRPr>
          </a:p>
        </p:txBody>
      </p:sp>
      <p:sp>
        <p:nvSpPr>
          <p:cNvPr id="102404" name="Segnaposto numero diapositiva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5105" indent="-286579" eaLnBrk="0" hangingPunct="0">
              <a:spcBef>
                <a:spcPct val="30000"/>
              </a:spcBef>
              <a:defRPr sz="1200">
                <a:solidFill>
                  <a:schemeClr val="tx1"/>
                </a:solidFill>
                <a:latin typeface="Times New Roman" pitchFamily="18" charset="0"/>
              </a:defRPr>
            </a:lvl2pPr>
            <a:lvl3pPr marL="1146315" indent="-229263" eaLnBrk="0" hangingPunct="0">
              <a:spcBef>
                <a:spcPct val="30000"/>
              </a:spcBef>
              <a:defRPr sz="1200">
                <a:solidFill>
                  <a:schemeClr val="tx1"/>
                </a:solidFill>
                <a:latin typeface="Times New Roman" pitchFamily="18" charset="0"/>
              </a:defRPr>
            </a:lvl3pPr>
            <a:lvl4pPr marL="1604841" indent="-229263" eaLnBrk="0" hangingPunct="0">
              <a:spcBef>
                <a:spcPct val="30000"/>
              </a:spcBef>
              <a:defRPr sz="1200">
                <a:solidFill>
                  <a:schemeClr val="tx1"/>
                </a:solidFill>
                <a:latin typeface="Times New Roman" pitchFamily="18" charset="0"/>
              </a:defRPr>
            </a:lvl4pPr>
            <a:lvl5pPr marL="2063366" indent="-229263" eaLnBrk="0" hangingPunct="0">
              <a:spcBef>
                <a:spcPct val="30000"/>
              </a:spcBef>
              <a:defRPr sz="1200">
                <a:solidFill>
                  <a:schemeClr val="tx1"/>
                </a:solidFill>
                <a:latin typeface="Times New Roman" pitchFamily="18" charset="0"/>
              </a:defRPr>
            </a:lvl5pPr>
            <a:lvl6pPr marL="2521892" indent="-229263" eaLnBrk="0" fontAlgn="base" hangingPunct="0">
              <a:spcBef>
                <a:spcPct val="30000"/>
              </a:spcBef>
              <a:spcAft>
                <a:spcPct val="0"/>
              </a:spcAft>
              <a:defRPr sz="1200">
                <a:solidFill>
                  <a:schemeClr val="tx1"/>
                </a:solidFill>
                <a:latin typeface="Times New Roman" pitchFamily="18" charset="0"/>
              </a:defRPr>
            </a:lvl6pPr>
            <a:lvl7pPr marL="2980418" indent="-229263" eaLnBrk="0" fontAlgn="base" hangingPunct="0">
              <a:spcBef>
                <a:spcPct val="30000"/>
              </a:spcBef>
              <a:spcAft>
                <a:spcPct val="0"/>
              </a:spcAft>
              <a:defRPr sz="1200">
                <a:solidFill>
                  <a:schemeClr val="tx1"/>
                </a:solidFill>
                <a:latin typeface="Times New Roman" pitchFamily="18" charset="0"/>
              </a:defRPr>
            </a:lvl7pPr>
            <a:lvl8pPr marL="3438944" indent="-229263" eaLnBrk="0" fontAlgn="base" hangingPunct="0">
              <a:spcBef>
                <a:spcPct val="30000"/>
              </a:spcBef>
              <a:spcAft>
                <a:spcPct val="0"/>
              </a:spcAft>
              <a:defRPr sz="1200">
                <a:solidFill>
                  <a:schemeClr val="tx1"/>
                </a:solidFill>
                <a:latin typeface="Times New Roman" pitchFamily="18" charset="0"/>
              </a:defRPr>
            </a:lvl8pPr>
            <a:lvl9pPr marL="3897470" indent="-22926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62FC0B0-6D28-4B01-AB34-EFC552B8D580}" type="slidenum">
              <a:rPr lang="it-IT" altLang="it-IT" smtClean="0"/>
              <a:pPr eaLnBrk="1" hangingPunct="1">
                <a:spcBef>
                  <a:spcPct val="0"/>
                </a:spcBef>
              </a:pPr>
              <a:t>46</a:t>
            </a:fld>
            <a:endParaRPr lang="it-IT" altLang="it-IT" smtClean="0"/>
          </a:p>
        </p:txBody>
      </p:sp>
    </p:spTree>
    <p:extLst>
      <p:ext uri="{BB962C8B-B14F-4D97-AF65-F5344CB8AC3E}">
        <p14:creationId xmlns:p14="http://schemas.microsoft.com/office/powerpoint/2010/main" val="1597188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egnaposto immagine diapositiva 1"/>
          <p:cNvSpPr>
            <a:spLocks noGrp="1" noRot="1" noChangeAspect="1" noTextEdit="1"/>
          </p:cNvSpPr>
          <p:nvPr>
            <p:ph type="sldImg"/>
          </p:nvPr>
        </p:nvSpPr>
        <p:spPr>
          <a:ln/>
        </p:spPr>
      </p:sp>
      <p:sp>
        <p:nvSpPr>
          <p:cNvPr id="102403" name="Segnaposto note 2"/>
          <p:cNvSpPr>
            <a:spLocks noGrp="1"/>
          </p:cNvSpPr>
          <p:nvPr>
            <p:ph type="body" idx="1"/>
          </p:nvPr>
        </p:nvSpPr>
        <p:spPr>
          <a:noFill/>
        </p:spPr>
        <p:txBody>
          <a:bodyPr/>
          <a:lstStyle/>
          <a:p>
            <a:endParaRPr lang="it-IT" altLang="it-IT" smtClean="0">
              <a:latin typeface="Verdana" pitchFamily="34" charset="0"/>
            </a:endParaRPr>
          </a:p>
        </p:txBody>
      </p:sp>
      <p:sp>
        <p:nvSpPr>
          <p:cNvPr id="102404" name="Segnaposto numero diapositiva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5105" indent="-286579" eaLnBrk="0" hangingPunct="0">
              <a:spcBef>
                <a:spcPct val="30000"/>
              </a:spcBef>
              <a:defRPr sz="1200">
                <a:solidFill>
                  <a:schemeClr val="tx1"/>
                </a:solidFill>
                <a:latin typeface="Times New Roman" pitchFamily="18" charset="0"/>
              </a:defRPr>
            </a:lvl2pPr>
            <a:lvl3pPr marL="1146315" indent="-229263" eaLnBrk="0" hangingPunct="0">
              <a:spcBef>
                <a:spcPct val="30000"/>
              </a:spcBef>
              <a:defRPr sz="1200">
                <a:solidFill>
                  <a:schemeClr val="tx1"/>
                </a:solidFill>
                <a:latin typeface="Times New Roman" pitchFamily="18" charset="0"/>
              </a:defRPr>
            </a:lvl3pPr>
            <a:lvl4pPr marL="1604841" indent="-229263" eaLnBrk="0" hangingPunct="0">
              <a:spcBef>
                <a:spcPct val="30000"/>
              </a:spcBef>
              <a:defRPr sz="1200">
                <a:solidFill>
                  <a:schemeClr val="tx1"/>
                </a:solidFill>
                <a:latin typeface="Times New Roman" pitchFamily="18" charset="0"/>
              </a:defRPr>
            </a:lvl4pPr>
            <a:lvl5pPr marL="2063366" indent="-229263" eaLnBrk="0" hangingPunct="0">
              <a:spcBef>
                <a:spcPct val="30000"/>
              </a:spcBef>
              <a:defRPr sz="1200">
                <a:solidFill>
                  <a:schemeClr val="tx1"/>
                </a:solidFill>
                <a:latin typeface="Times New Roman" pitchFamily="18" charset="0"/>
              </a:defRPr>
            </a:lvl5pPr>
            <a:lvl6pPr marL="2521892" indent="-229263" eaLnBrk="0" fontAlgn="base" hangingPunct="0">
              <a:spcBef>
                <a:spcPct val="30000"/>
              </a:spcBef>
              <a:spcAft>
                <a:spcPct val="0"/>
              </a:spcAft>
              <a:defRPr sz="1200">
                <a:solidFill>
                  <a:schemeClr val="tx1"/>
                </a:solidFill>
                <a:latin typeface="Times New Roman" pitchFamily="18" charset="0"/>
              </a:defRPr>
            </a:lvl6pPr>
            <a:lvl7pPr marL="2980418" indent="-229263" eaLnBrk="0" fontAlgn="base" hangingPunct="0">
              <a:spcBef>
                <a:spcPct val="30000"/>
              </a:spcBef>
              <a:spcAft>
                <a:spcPct val="0"/>
              </a:spcAft>
              <a:defRPr sz="1200">
                <a:solidFill>
                  <a:schemeClr val="tx1"/>
                </a:solidFill>
                <a:latin typeface="Times New Roman" pitchFamily="18" charset="0"/>
              </a:defRPr>
            </a:lvl7pPr>
            <a:lvl8pPr marL="3438944" indent="-229263" eaLnBrk="0" fontAlgn="base" hangingPunct="0">
              <a:spcBef>
                <a:spcPct val="30000"/>
              </a:spcBef>
              <a:spcAft>
                <a:spcPct val="0"/>
              </a:spcAft>
              <a:defRPr sz="1200">
                <a:solidFill>
                  <a:schemeClr val="tx1"/>
                </a:solidFill>
                <a:latin typeface="Times New Roman" pitchFamily="18" charset="0"/>
              </a:defRPr>
            </a:lvl8pPr>
            <a:lvl9pPr marL="3897470" indent="-22926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62FC0B0-6D28-4B01-AB34-EFC552B8D580}" type="slidenum">
              <a:rPr lang="it-IT" altLang="it-IT" smtClean="0"/>
              <a:pPr eaLnBrk="1" hangingPunct="1">
                <a:spcBef>
                  <a:spcPct val="0"/>
                </a:spcBef>
              </a:pPr>
              <a:t>47</a:t>
            </a:fld>
            <a:endParaRPr lang="it-IT" altLang="it-IT" smtClean="0"/>
          </a:p>
        </p:txBody>
      </p:sp>
    </p:spTree>
    <p:extLst>
      <p:ext uri="{BB962C8B-B14F-4D97-AF65-F5344CB8AC3E}">
        <p14:creationId xmlns:p14="http://schemas.microsoft.com/office/powerpoint/2010/main" val="1067575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immagine diapositiva 1"/>
          <p:cNvSpPr>
            <a:spLocks noGrp="1" noRot="1" noChangeAspect="1" noTextEdit="1"/>
          </p:cNvSpPr>
          <p:nvPr>
            <p:ph type="sldImg"/>
          </p:nvPr>
        </p:nvSpPr>
        <p:spPr>
          <a:ln/>
        </p:spPr>
      </p:sp>
      <p:sp>
        <p:nvSpPr>
          <p:cNvPr id="19459" name="Segnaposto note 2"/>
          <p:cNvSpPr>
            <a:spLocks noGrp="1"/>
          </p:cNvSpPr>
          <p:nvPr>
            <p:ph type="body" idx="1"/>
          </p:nvPr>
        </p:nvSpPr>
        <p:spPr>
          <a:noFill/>
        </p:spPr>
        <p:txBody>
          <a:bodyPr/>
          <a:lstStyle/>
          <a:p>
            <a:r>
              <a:rPr lang="it-IT" altLang="it-IT" dirty="0" smtClean="0">
                <a:latin typeface="Times New Roman" pitchFamily="18" charset="0"/>
              </a:rPr>
              <a:t>La domanda va presentata a seguito della pubblicazione di un bando pubblico che disciplina i requisiti per l’ammissione e la modalità di partecipazione. Il richiedente la prestazione è il responsabile del programma.</a:t>
            </a:r>
          </a:p>
        </p:txBody>
      </p:sp>
      <p:sp>
        <p:nvSpPr>
          <p:cNvPr id="19460" name="Segnaposto numero diapositiva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3FCB67C-D5E6-4E48-8F36-2EB296819FB2}" type="slidenum">
              <a:rPr lang="it-IT" altLang="it-IT" sz="1200" smtClean="0"/>
              <a:pPr/>
              <a:t>48</a:t>
            </a:fld>
            <a:endParaRPr lang="it-IT" altLang="it-IT" sz="1200" smtClean="0"/>
          </a:p>
        </p:txBody>
      </p:sp>
    </p:spTree>
    <p:extLst>
      <p:ext uri="{BB962C8B-B14F-4D97-AF65-F5344CB8AC3E}">
        <p14:creationId xmlns:p14="http://schemas.microsoft.com/office/powerpoint/2010/main" val="3264914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immagine diapositiva 1"/>
          <p:cNvSpPr>
            <a:spLocks noGrp="1" noRot="1" noChangeAspect="1" noTextEdit="1"/>
          </p:cNvSpPr>
          <p:nvPr>
            <p:ph type="sldImg"/>
          </p:nvPr>
        </p:nvSpPr>
        <p:spPr>
          <a:ln/>
        </p:spPr>
      </p:sp>
      <p:sp>
        <p:nvSpPr>
          <p:cNvPr id="19459" name="Segnaposto note 2"/>
          <p:cNvSpPr>
            <a:spLocks noGrp="1"/>
          </p:cNvSpPr>
          <p:nvPr>
            <p:ph type="body" idx="1"/>
          </p:nvPr>
        </p:nvSpPr>
        <p:spPr>
          <a:noFill/>
        </p:spPr>
        <p:txBody>
          <a:bodyPr/>
          <a:lstStyle/>
          <a:p>
            <a:r>
              <a:rPr lang="it-IT" altLang="it-IT" dirty="0" smtClean="0">
                <a:latin typeface="Times New Roman" pitchFamily="18" charset="0"/>
              </a:rPr>
              <a:t>La domanda va presentata a seguito della pubblicazione di un bando pubblico che disciplina i requisiti per l’ammissione e la modalità di </a:t>
            </a:r>
          </a:p>
          <a:p>
            <a:r>
              <a:rPr lang="it-IT" altLang="it-IT" dirty="0" smtClean="0">
                <a:latin typeface="Times New Roman" pitchFamily="18" charset="0"/>
              </a:rPr>
              <a:t>Il contributo per il 2017  è riconosciuto fino al 31 dicembre 2018 nella misura massima di euro 1.800,00 mensili fatte salve le fattispecie di cui all’art. 4, commi 3 e 4.</a:t>
            </a:r>
          </a:p>
        </p:txBody>
      </p:sp>
      <p:sp>
        <p:nvSpPr>
          <p:cNvPr id="19460" name="Segnaposto numero diapositiva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3FCB67C-D5E6-4E48-8F36-2EB296819FB2}" type="slidenum">
              <a:rPr lang="it-IT" altLang="it-IT" sz="1200" smtClean="0"/>
              <a:pPr/>
              <a:t>49</a:t>
            </a:fld>
            <a:endParaRPr lang="it-IT" altLang="it-IT" sz="1200" smtClean="0"/>
          </a:p>
        </p:txBody>
      </p:sp>
    </p:spTree>
    <p:extLst>
      <p:ext uri="{BB962C8B-B14F-4D97-AF65-F5344CB8AC3E}">
        <p14:creationId xmlns:p14="http://schemas.microsoft.com/office/powerpoint/2010/main" val="3858267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Nella legge di stabilità 2018 , in corso di approvazione,</a:t>
            </a:r>
            <a:r>
              <a:rPr lang="it-IT" baseline="0" dirty="0" smtClean="0"/>
              <a:t> vengono confermati, per l’anno 2018, gli importi previsti per il 2017.</a:t>
            </a:r>
            <a:endParaRPr lang="it-IT" dirty="0"/>
          </a:p>
        </p:txBody>
      </p:sp>
      <p:sp>
        <p:nvSpPr>
          <p:cNvPr id="4" name="Segnaposto numero diapositiva 3"/>
          <p:cNvSpPr>
            <a:spLocks noGrp="1"/>
          </p:cNvSpPr>
          <p:nvPr>
            <p:ph type="sldNum" sz="quarter" idx="10"/>
          </p:nvPr>
        </p:nvSpPr>
        <p:spPr/>
        <p:txBody>
          <a:bodyPr/>
          <a:lstStyle/>
          <a:p>
            <a:fld id="{D2DB1435-BE22-4BD2-9AA8-40DB75DC7C53}" type="slidenum">
              <a:rPr lang="it-IT" smtClean="0"/>
              <a:t>9</a:t>
            </a:fld>
            <a:endParaRPr lang="it-IT"/>
          </a:p>
        </p:txBody>
      </p:sp>
    </p:spTree>
    <p:extLst>
      <p:ext uri="{BB962C8B-B14F-4D97-AF65-F5344CB8AC3E}">
        <p14:creationId xmlns:p14="http://schemas.microsoft.com/office/powerpoint/2010/main" val="2364649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Importo del trattamento minimo di pensione per l’anno 2017 è di € 501,89 mensile</a:t>
            </a:r>
            <a:r>
              <a:rPr lang="it-IT" baseline="0" dirty="0" smtClean="0"/>
              <a:t> , € </a:t>
            </a:r>
            <a:r>
              <a:rPr lang="it-IT" dirty="0" smtClean="0"/>
              <a:t>6.524,57  import annuo</a:t>
            </a:r>
            <a:endParaRPr lang="it-IT" dirty="0"/>
          </a:p>
        </p:txBody>
      </p:sp>
      <p:sp>
        <p:nvSpPr>
          <p:cNvPr id="4" name="Segnaposto numero diapositiva 3"/>
          <p:cNvSpPr>
            <a:spLocks noGrp="1"/>
          </p:cNvSpPr>
          <p:nvPr>
            <p:ph type="sldNum" sz="quarter" idx="10"/>
          </p:nvPr>
        </p:nvSpPr>
        <p:spPr/>
        <p:txBody>
          <a:bodyPr/>
          <a:lstStyle/>
          <a:p>
            <a:fld id="{D2DB1435-BE22-4BD2-9AA8-40DB75DC7C53}" type="slidenum">
              <a:rPr lang="it-IT" smtClean="0"/>
              <a:t>22</a:t>
            </a:fld>
            <a:endParaRPr lang="it-IT"/>
          </a:p>
        </p:txBody>
      </p:sp>
    </p:spTree>
    <p:extLst>
      <p:ext uri="{BB962C8B-B14F-4D97-AF65-F5344CB8AC3E}">
        <p14:creationId xmlns:p14="http://schemas.microsoft.com/office/powerpoint/2010/main" val="2214568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egnaposto immagine diapositiva 1"/>
          <p:cNvSpPr>
            <a:spLocks noGrp="1" noRot="1" noChangeAspect="1" noTextEdit="1"/>
          </p:cNvSpPr>
          <p:nvPr>
            <p:ph type="sldImg"/>
          </p:nvPr>
        </p:nvSpPr>
        <p:spPr>
          <a:xfrm>
            <a:off x="917575" y="742950"/>
            <a:ext cx="4962525" cy="3722688"/>
          </a:xfrm>
          <a:ln/>
        </p:spPr>
      </p:sp>
      <p:sp>
        <p:nvSpPr>
          <p:cNvPr id="67587" name="Segnaposto note 2"/>
          <p:cNvSpPr>
            <a:spLocks noGrp="1"/>
          </p:cNvSpPr>
          <p:nvPr>
            <p:ph type="body" idx="1"/>
          </p:nvPr>
        </p:nvSpPr>
        <p:spPr>
          <a:noFill/>
        </p:spPr>
        <p:txBody>
          <a:bodyPr/>
          <a:lstStyle/>
          <a:p>
            <a:pPr eaLnBrk="1" hangingPunct="1">
              <a:lnSpc>
                <a:spcPct val="90000"/>
              </a:lnSpc>
            </a:pPr>
            <a:endParaRPr lang="it-IT" altLang="it-IT" smtClean="0"/>
          </a:p>
          <a:p>
            <a:pPr eaLnBrk="1" hangingPunct="1"/>
            <a:endParaRPr lang="it-IT" altLang="it-IT" smtClean="0"/>
          </a:p>
        </p:txBody>
      </p:sp>
      <p:sp>
        <p:nvSpPr>
          <p:cNvPr id="67588" name="Segnaposto numero diapositiva 3"/>
          <p:cNvSpPr txBox="1">
            <a:spLocks noGrp="1"/>
          </p:cNvSpPr>
          <p:nvPr/>
        </p:nvSpPr>
        <p:spPr bwMode="auto">
          <a:xfrm>
            <a:off x="3851591" y="9428716"/>
            <a:ext cx="2946084" cy="49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705" tIns="45853" rIns="91705" bIns="45853" anchor="b"/>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562AD86A-278F-4872-8E2C-428C3855FDBC}" type="slidenum">
              <a:rPr lang="it-IT" altLang="it-IT">
                <a:solidFill>
                  <a:srgbClr val="003366"/>
                </a:solidFill>
                <a:latin typeface="Verdana" pitchFamily="34" charset="0"/>
              </a:rPr>
              <a:pPr algn="r" eaLnBrk="1" hangingPunct="1">
                <a:spcBef>
                  <a:spcPct val="0"/>
                </a:spcBef>
              </a:pPr>
              <a:t>35</a:t>
            </a:fld>
            <a:endParaRPr lang="it-IT" altLang="it-IT">
              <a:solidFill>
                <a:srgbClr val="003366"/>
              </a:solidFill>
              <a:latin typeface="Verdana" pitchFamily="34" charset="0"/>
            </a:endParaRPr>
          </a:p>
        </p:txBody>
      </p:sp>
    </p:spTree>
    <p:extLst>
      <p:ext uri="{BB962C8B-B14F-4D97-AF65-F5344CB8AC3E}">
        <p14:creationId xmlns:p14="http://schemas.microsoft.com/office/powerpoint/2010/main" val="3572398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egnaposto immagine diapositiva 1"/>
          <p:cNvSpPr>
            <a:spLocks noGrp="1" noRot="1" noChangeAspect="1" noTextEdit="1"/>
          </p:cNvSpPr>
          <p:nvPr>
            <p:ph type="sldImg"/>
          </p:nvPr>
        </p:nvSpPr>
        <p:spPr>
          <a:ln/>
        </p:spPr>
      </p:sp>
      <p:sp>
        <p:nvSpPr>
          <p:cNvPr id="74755" name="Segnaposto note 2"/>
          <p:cNvSpPr>
            <a:spLocks noGrp="1"/>
          </p:cNvSpPr>
          <p:nvPr>
            <p:ph type="body" idx="1"/>
          </p:nvPr>
        </p:nvSpPr>
        <p:spPr>
          <a:noFill/>
        </p:spPr>
        <p:txBody>
          <a:bodyPr/>
          <a:lstStyle/>
          <a:p>
            <a:r>
              <a:rPr lang="it-IT" dirty="0" smtClean="0">
                <a:effectLst/>
              </a:rPr>
              <a:t>Ai fini dell'individuazione della </a:t>
            </a:r>
            <a:r>
              <a:rPr lang="it-IT" b="1" dirty="0" smtClean="0">
                <a:effectLst/>
              </a:rPr>
              <a:t>patologie invalidanti  </a:t>
            </a:r>
            <a:r>
              <a:rPr lang="it-IT" dirty="0" smtClean="0">
                <a:effectLst/>
              </a:rPr>
              <a:t>si considerano solo quelle a </a:t>
            </a:r>
            <a:r>
              <a:rPr lang="it-IT" b="1" dirty="0" smtClean="0">
                <a:effectLst/>
              </a:rPr>
              <a:t>carattere permanente </a:t>
            </a:r>
            <a:r>
              <a:rPr lang="it-IT" dirty="0" smtClean="0">
                <a:effectLst/>
              </a:rPr>
              <a:t>indicate dall'art. 2 comma 1, lettera d), numeri 1,2 e 3 del Decreto Interministeriale n. 278 del 21 Luglio 2000</a:t>
            </a:r>
            <a:endParaRPr lang="it-IT" altLang="it-IT" dirty="0" smtClean="0"/>
          </a:p>
        </p:txBody>
      </p:sp>
      <p:sp>
        <p:nvSpPr>
          <p:cNvPr id="74756" name="Segnaposto numero diapositiva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5105" indent="-286579" eaLnBrk="0" hangingPunct="0">
              <a:spcBef>
                <a:spcPct val="30000"/>
              </a:spcBef>
              <a:defRPr sz="1200">
                <a:solidFill>
                  <a:schemeClr val="tx1"/>
                </a:solidFill>
                <a:latin typeface="Times New Roman" pitchFamily="18" charset="0"/>
              </a:defRPr>
            </a:lvl2pPr>
            <a:lvl3pPr marL="1146315" indent="-229263" eaLnBrk="0" hangingPunct="0">
              <a:spcBef>
                <a:spcPct val="30000"/>
              </a:spcBef>
              <a:defRPr sz="1200">
                <a:solidFill>
                  <a:schemeClr val="tx1"/>
                </a:solidFill>
                <a:latin typeface="Times New Roman" pitchFamily="18" charset="0"/>
              </a:defRPr>
            </a:lvl3pPr>
            <a:lvl4pPr marL="1604841" indent="-229263" eaLnBrk="0" hangingPunct="0">
              <a:spcBef>
                <a:spcPct val="30000"/>
              </a:spcBef>
              <a:defRPr sz="1200">
                <a:solidFill>
                  <a:schemeClr val="tx1"/>
                </a:solidFill>
                <a:latin typeface="Times New Roman" pitchFamily="18" charset="0"/>
              </a:defRPr>
            </a:lvl4pPr>
            <a:lvl5pPr marL="2063366" indent="-229263" eaLnBrk="0" hangingPunct="0">
              <a:spcBef>
                <a:spcPct val="30000"/>
              </a:spcBef>
              <a:defRPr sz="1200">
                <a:solidFill>
                  <a:schemeClr val="tx1"/>
                </a:solidFill>
                <a:latin typeface="Times New Roman" pitchFamily="18" charset="0"/>
              </a:defRPr>
            </a:lvl5pPr>
            <a:lvl6pPr marL="2521892" indent="-229263" eaLnBrk="0" fontAlgn="base" hangingPunct="0">
              <a:spcBef>
                <a:spcPct val="30000"/>
              </a:spcBef>
              <a:spcAft>
                <a:spcPct val="0"/>
              </a:spcAft>
              <a:defRPr sz="1200">
                <a:solidFill>
                  <a:schemeClr val="tx1"/>
                </a:solidFill>
                <a:latin typeface="Times New Roman" pitchFamily="18" charset="0"/>
              </a:defRPr>
            </a:lvl6pPr>
            <a:lvl7pPr marL="2980418" indent="-229263" eaLnBrk="0" fontAlgn="base" hangingPunct="0">
              <a:spcBef>
                <a:spcPct val="30000"/>
              </a:spcBef>
              <a:spcAft>
                <a:spcPct val="0"/>
              </a:spcAft>
              <a:defRPr sz="1200">
                <a:solidFill>
                  <a:schemeClr val="tx1"/>
                </a:solidFill>
                <a:latin typeface="Times New Roman" pitchFamily="18" charset="0"/>
              </a:defRPr>
            </a:lvl7pPr>
            <a:lvl8pPr marL="3438944" indent="-229263" eaLnBrk="0" fontAlgn="base" hangingPunct="0">
              <a:spcBef>
                <a:spcPct val="30000"/>
              </a:spcBef>
              <a:spcAft>
                <a:spcPct val="0"/>
              </a:spcAft>
              <a:defRPr sz="1200">
                <a:solidFill>
                  <a:schemeClr val="tx1"/>
                </a:solidFill>
                <a:latin typeface="Times New Roman" pitchFamily="18" charset="0"/>
              </a:defRPr>
            </a:lvl8pPr>
            <a:lvl9pPr marL="3897470" indent="-22926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32AEE5F-2C3A-4C62-86F0-1E4C2CA91FB2}" type="slidenum">
              <a:rPr lang="it-IT" altLang="it-IT" smtClean="0"/>
              <a:pPr eaLnBrk="1" hangingPunct="1">
                <a:spcBef>
                  <a:spcPct val="0"/>
                </a:spcBef>
              </a:pPr>
              <a:t>36</a:t>
            </a:fld>
            <a:endParaRPr lang="it-IT" altLang="it-IT" smtClean="0"/>
          </a:p>
        </p:txBody>
      </p:sp>
    </p:spTree>
    <p:extLst>
      <p:ext uri="{BB962C8B-B14F-4D97-AF65-F5344CB8AC3E}">
        <p14:creationId xmlns:p14="http://schemas.microsoft.com/office/powerpoint/2010/main" val="939029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egnaposto immagine diapositiva 1"/>
          <p:cNvSpPr>
            <a:spLocks noGrp="1" noRot="1" noChangeAspect="1" noTextEdit="1"/>
          </p:cNvSpPr>
          <p:nvPr>
            <p:ph type="sldImg"/>
          </p:nvPr>
        </p:nvSpPr>
        <p:spPr>
          <a:ln/>
        </p:spPr>
      </p:sp>
      <p:sp>
        <p:nvSpPr>
          <p:cNvPr id="75779" name="Segnaposto note 2"/>
          <p:cNvSpPr>
            <a:spLocks noGrp="1"/>
          </p:cNvSpPr>
          <p:nvPr>
            <p:ph type="body" idx="1"/>
          </p:nvPr>
        </p:nvSpPr>
        <p:spPr>
          <a:noFill/>
        </p:spPr>
        <p:txBody>
          <a:bodyPr/>
          <a:lstStyle/>
          <a:p>
            <a:endParaRPr lang="it-IT" altLang="it-IT" smtClean="0"/>
          </a:p>
        </p:txBody>
      </p:sp>
      <p:sp>
        <p:nvSpPr>
          <p:cNvPr id="75780" name="Segnaposto numero diapositiva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5105" indent="-286579" eaLnBrk="0" hangingPunct="0">
              <a:spcBef>
                <a:spcPct val="30000"/>
              </a:spcBef>
              <a:defRPr sz="1200">
                <a:solidFill>
                  <a:schemeClr val="tx1"/>
                </a:solidFill>
                <a:latin typeface="Times New Roman" pitchFamily="18" charset="0"/>
              </a:defRPr>
            </a:lvl2pPr>
            <a:lvl3pPr marL="1146315" indent="-229263" eaLnBrk="0" hangingPunct="0">
              <a:spcBef>
                <a:spcPct val="30000"/>
              </a:spcBef>
              <a:defRPr sz="1200">
                <a:solidFill>
                  <a:schemeClr val="tx1"/>
                </a:solidFill>
                <a:latin typeface="Times New Roman" pitchFamily="18" charset="0"/>
              </a:defRPr>
            </a:lvl3pPr>
            <a:lvl4pPr marL="1604841" indent="-229263" eaLnBrk="0" hangingPunct="0">
              <a:spcBef>
                <a:spcPct val="30000"/>
              </a:spcBef>
              <a:defRPr sz="1200">
                <a:solidFill>
                  <a:schemeClr val="tx1"/>
                </a:solidFill>
                <a:latin typeface="Times New Roman" pitchFamily="18" charset="0"/>
              </a:defRPr>
            </a:lvl4pPr>
            <a:lvl5pPr marL="2063366" indent="-229263" eaLnBrk="0" hangingPunct="0">
              <a:spcBef>
                <a:spcPct val="30000"/>
              </a:spcBef>
              <a:defRPr sz="1200">
                <a:solidFill>
                  <a:schemeClr val="tx1"/>
                </a:solidFill>
                <a:latin typeface="Times New Roman" pitchFamily="18" charset="0"/>
              </a:defRPr>
            </a:lvl5pPr>
            <a:lvl6pPr marL="2521892" indent="-229263" eaLnBrk="0" fontAlgn="base" hangingPunct="0">
              <a:spcBef>
                <a:spcPct val="30000"/>
              </a:spcBef>
              <a:spcAft>
                <a:spcPct val="0"/>
              </a:spcAft>
              <a:defRPr sz="1200">
                <a:solidFill>
                  <a:schemeClr val="tx1"/>
                </a:solidFill>
                <a:latin typeface="Times New Roman" pitchFamily="18" charset="0"/>
              </a:defRPr>
            </a:lvl6pPr>
            <a:lvl7pPr marL="2980418" indent="-229263" eaLnBrk="0" fontAlgn="base" hangingPunct="0">
              <a:spcBef>
                <a:spcPct val="30000"/>
              </a:spcBef>
              <a:spcAft>
                <a:spcPct val="0"/>
              </a:spcAft>
              <a:defRPr sz="1200">
                <a:solidFill>
                  <a:schemeClr val="tx1"/>
                </a:solidFill>
                <a:latin typeface="Times New Roman" pitchFamily="18" charset="0"/>
              </a:defRPr>
            </a:lvl7pPr>
            <a:lvl8pPr marL="3438944" indent="-229263" eaLnBrk="0" fontAlgn="base" hangingPunct="0">
              <a:spcBef>
                <a:spcPct val="30000"/>
              </a:spcBef>
              <a:spcAft>
                <a:spcPct val="0"/>
              </a:spcAft>
              <a:defRPr sz="1200">
                <a:solidFill>
                  <a:schemeClr val="tx1"/>
                </a:solidFill>
                <a:latin typeface="Times New Roman" pitchFamily="18" charset="0"/>
              </a:defRPr>
            </a:lvl8pPr>
            <a:lvl9pPr marL="3897470" indent="-22926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AC5689D-0B1A-4307-90A4-1A43E3F9A1C1}" type="slidenum">
              <a:rPr lang="it-IT" altLang="it-IT" smtClean="0"/>
              <a:pPr eaLnBrk="1" hangingPunct="1">
                <a:spcBef>
                  <a:spcPct val="0"/>
                </a:spcBef>
              </a:pPr>
              <a:t>37</a:t>
            </a:fld>
            <a:endParaRPr lang="it-IT" altLang="it-IT" smtClean="0"/>
          </a:p>
        </p:txBody>
      </p:sp>
    </p:spTree>
    <p:extLst>
      <p:ext uri="{BB962C8B-B14F-4D97-AF65-F5344CB8AC3E}">
        <p14:creationId xmlns:p14="http://schemas.microsoft.com/office/powerpoint/2010/main" val="4132206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egnaposto immagine diapositiva 1"/>
          <p:cNvSpPr>
            <a:spLocks noGrp="1" noRot="1" noChangeAspect="1" noTextEdit="1"/>
          </p:cNvSpPr>
          <p:nvPr>
            <p:ph type="sldImg"/>
          </p:nvPr>
        </p:nvSpPr>
        <p:spPr>
          <a:ln/>
        </p:spPr>
      </p:sp>
      <p:sp>
        <p:nvSpPr>
          <p:cNvPr id="77827" name="Segnaposto note 2"/>
          <p:cNvSpPr>
            <a:spLocks noGrp="1"/>
          </p:cNvSpPr>
          <p:nvPr>
            <p:ph type="body" idx="1"/>
          </p:nvPr>
        </p:nvSpPr>
        <p:spPr>
          <a:noFill/>
        </p:spPr>
        <p:txBody>
          <a:bodyPr/>
          <a:lstStyle/>
          <a:p>
            <a:endParaRPr lang="it-IT" altLang="it-IT" smtClean="0"/>
          </a:p>
        </p:txBody>
      </p:sp>
      <p:sp>
        <p:nvSpPr>
          <p:cNvPr id="77828" name="Segnaposto numero diapositiva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5105" indent="-286579" eaLnBrk="0" hangingPunct="0">
              <a:spcBef>
                <a:spcPct val="30000"/>
              </a:spcBef>
              <a:defRPr sz="1200">
                <a:solidFill>
                  <a:schemeClr val="tx1"/>
                </a:solidFill>
                <a:latin typeface="Times New Roman" pitchFamily="18" charset="0"/>
              </a:defRPr>
            </a:lvl2pPr>
            <a:lvl3pPr marL="1146315" indent="-229263" eaLnBrk="0" hangingPunct="0">
              <a:spcBef>
                <a:spcPct val="30000"/>
              </a:spcBef>
              <a:defRPr sz="1200">
                <a:solidFill>
                  <a:schemeClr val="tx1"/>
                </a:solidFill>
                <a:latin typeface="Times New Roman" pitchFamily="18" charset="0"/>
              </a:defRPr>
            </a:lvl3pPr>
            <a:lvl4pPr marL="1604841" indent="-229263" eaLnBrk="0" hangingPunct="0">
              <a:spcBef>
                <a:spcPct val="30000"/>
              </a:spcBef>
              <a:defRPr sz="1200">
                <a:solidFill>
                  <a:schemeClr val="tx1"/>
                </a:solidFill>
                <a:latin typeface="Times New Roman" pitchFamily="18" charset="0"/>
              </a:defRPr>
            </a:lvl4pPr>
            <a:lvl5pPr marL="2063366" indent="-229263" eaLnBrk="0" hangingPunct="0">
              <a:spcBef>
                <a:spcPct val="30000"/>
              </a:spcBef>
              <a:defRPr sz="1200">
                <a:solidFill>
                  <a:schemeClr val="tx1"/>
                </a:solidFill>
                <a:latin typeface="Times New Roman" pitchFamily="18" charset="0"/>
              </a:defRPr>
            </a:lvl5pPr>
            <a:lvl6pPr marL="2521892" indent="-229263" eaLnBrk="0" fontAlgn="base" hangingPunct="0">
              <a:spcBef>
                <a:spcPct val="30000"/>
              </a:spcBef>
              <a:spcAft>
                <a:spcPct val="0"/>
              </a:spcAft>
              <a:defRPr sz="1200">
                <a:solidFill>
                  <a:schemeClr val="tx1"/>
                </a:solidFill>
                <a:latin typeface="Times New Roman" pitchFamily="18" charset="0"/>
              </a:defRPr>
            </a:lvl6pPr>
            <a:lvl7pPr marL="2980418" indent="-229263" eaLnBrk="0" fontAlgn="base" hangingPunct="0">
              <a:spcBef>
                <a:spcPct val="30000"/>
              </a:spcBef>
              <a:spcAft>
                <a:spcPct val="0"/>
              </a:spcAft>
              <a:defRPr sz="1200">
                <a:solidFill>
                  <a:schemeClr val="tx1"/>
                </a:solidFill>
                <a:latin typeface="Times New Roman" pitchFamily="18" charset="0"/>
              </a:defRPr>
            </a:lvl7pPr>
            <a:lvl8pPr marL="3438944" indent="-229263" eaLnBrk="0" fontAlgn="base" hangingPunct="0">
              <a:spcBef>
                <a:spcPct val="30000"/>
              </a:spcBef>
              <a:spcAft>
                <a:spcPct val="0"/>
              </a:spcAft>
              <a:defRPr sz="1200">
                <a:solidFill>
                  <a:schemeClr val="tx1"/>
                </a:solidFill>
                <a:latin typeface="Times New Roman" pitchFamily="18" charset="0"/>
              </a:defRPr>
            </a:lvl8pPr>
            <a:lvl9pPr marL="3897470" indent="-22926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0FFEBD5-F8F6-4737-959B-036C4481D013}" type="slidenum">
              <a:rPr lang="it-IT" altLang="it-IT" smtClean="0"/>
              <a:pPr eaLnBrk="1" hangingPunct="1">
                <a:spcBef>
                  <a:spcPct val="0"/>
                </a:spcBef>
              </a:pPr>
              <a:t>38</a:t>
            </a:fld>
            <a:endParaRPr lang="it-IT" altLang="it-IT" smtClean="0"/>
          </a:p>
        </p:txBody>
      </p:sp>
    </p:spTree>
    <p:extLst>
      <p:ext uri="{BB962C8B-B14F-4D97-AF65-F5344CB8AC3E}">
        <p14:creationId xmlns:p14="http://schemas.microsoft.com/office/powerpoint/2010/main" val="2404038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a:ln/>
        </p:spPr>
      </p:sp>
      <p:sp>
        <p:nvSpPr>
          <p:cNvPr id="78851" name="Segnaposto note 2"/>
          <p:cNvSpPr>
            <a:spLocks noGrp="1"/>
          </p:cNvSpPr>
          <p:nvPr>
            <p:ph type="body" idx="1"/>
          </p:nvPr>
        </p:nvSpPr>
        <p:spPr>
          <a:noFill/>
        </p:spPr>
        <p:txBody>
          <a:bodyPr/>
          <a:lstStyle/>
          <a:p>
            <a:endParaRPr lang="it-IT" altLang="it-IT" smtClean="0"/>
          </a:p>
        </p:txBody>
      </p:sp>
      <p:sp>
        <p:nvSpPr>
          <p:cNvPr id="78852" name="Segnaposto numero diapositiva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5105" indent="-286579" eaLnBrk="0" hangingPunct="0">
              <a:spcBef>
                <a:spcPct val="30000"/>
              </a:spcBef>
              <a:defRPr sz="1200">
                <a:solidFill>
                  <a:schemeClr val="tx1"/>
                </a:solidFill>
                <a:latin typeface="Times New Roman" pitchFamily="18" charset="0"/>
              </a:defRPr>
            </a:lvl2pPr>
            <a:lvl3pPr marL="1146315" indent="-229263" eaLnBrk="0" hangingPunct="0">
              <a:spcBef>
                <a:spcPct val="30000"/>
              </a:spcBef>
              <a:defRPr sz="1200">
                <a:solidFill>
                  <a:schemeClr val="tx1"/>
                </a:solidFill>
                <a:latin typeface="Times New Roman" pitchFamily="18" charset="0"/>
              </a:defRPr>
            </a:lvl3pPr>
            <a:lvl4pPr marL="1604841" indent="-229263" eaLnBrk="0" hangingPunct="0">
              <a:spcBef>
                <a:spcPct val="30000"/>
              </a:spcBef>
              <a:defRPr sz="1200">
                <a:solidFill>
                  <a:schemeClr val="tx1"/>
                </a:solidFill>
                <a:latin typeface="Times New Roman" pitchFamily="18" charset="0"/>
              </a:defRPr>
            </a:lvl4pPr>
            <a:lvl5pPr marL="2063366" indent="-229263" eaLnBrk="0" hangingPunct="0">
              <a:spcBef>
                <a:spcPct val="30000"/>
              </a:spcBef>
              <a:defRPr sz="1200">
                <a:solidFill>
                  <a:schemeClr val="tx1"/>
                </a:solidFill>
                <a:latin typeface="Times New Roman" pitchFamily="18" charset="0"/>
              </a:defRPr>
            </a:lvl5pPr>
            <a:lvl6pPr marL="2521892" indent="-229263" eaLnBrk="0" fontAlgn="base" hangingPunct="0">
              <a:spcBef>
                <a:spcPct val="30000"/>
              </a:spcBef>
              <a:spcAft>
                <a:spcPct val="0"/>
              </a:spcAft>
              <a:defRPr sz="1200">
                <a:solidFill>
                  <a:schemeClr val="tx1"/>
                </a:solidFill>
                <a:latin typeface="Times New Roman" pitchFamily="18" charset="0"/>
              </a:defRPr>
            </a:lvl6pPr>
            <a:lvl7pPr marL="2980418" indent="-229263" eaLnBrk="0" fontAlgn="base" hangingPunct="0">
              <a:spcBef>
                <a:spcPct val="30000"/>
              </a:spcBef>
              <a:spcAft>
                <a:spcPct val="0"/>
              </a:spcAft>
              <a:defRPr sz="1200">
                <a:solidFill>
                  <a:schemeClr val="tx1"/>
                </a:solidFill>
                <a:latin typeface="Times New Roman" pitchFamily="18" charset="0"/>
              </a:defRPr>
            </a:lvl7pPr>
            <a:lvl8pPr marL="3438944" indent="-229263" eaLnBrk="0" fontAlgn="base" hangingPunct="0">
              <a:spcBef>
                <a:spcPct val="30000"/>
              </a:spcBef>
              <a:spcAft>
                <a:spcPct val="0"/>
              </a:spcAft>
              <a:defRPr sz="1200">
                <a:solidFill>
                  <a:schemeClr val="tx1"/>
                </a:solidFill>
                <a:latin typeface="Times New Roman" pitchFamily="18" charset="0"/>
              </a:defRPr>
            </a:lvl8pPr>
            <a:lvl9pPr marL="3897470" indent="-22926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E87D4DF-262B-40C6-9DDF-8EB6F26BBE6B}" type="slidenum">
              <a:rPr lang="it-IT" altLang="it-IT" smtClean="0"/>
              <a:pPr eaLnBrk="1" hangingPunct="1">
                <a:spcBef>
                  <a:spcPct val="0"/>
                </a:spcBef>
              </a:pPr>
              <a:t>39</a:t>
            </a:fld>
            <a:endParaRPr lang="it-IT" altLang="it-IT" smtClean="0"/>
          </a:p>
        </p:txBody>
      </p:sp>
    </p:spTree>
    <p:extLst>
      <p:ext uri="{BB962C8B-B14F-4D97-AF65-F5344CB8AC3E}">
        <p14:creationId xmlns:p14="http://schemas.microsoft.com/office/powerpoint/2010/main" val="3392501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egnaposto immagine diapositiva 1"/>
          <p:cNvSpPr>
            <a:spLocks noGrp="1" noRot="1" noChangeAspect="1" noTextEdit="1"/>
          </p:cNvSpPr>
          <p:nvPr>
            <p:ph type="sldImg"/>
          </p:nvPr>
        </p:nvSpPr>
        <p:spPr>
          <a:ln/>
        </p:spPr>
      </p:sp>
      <p:sp>
        <p:nvSpPr>
          <p:cNvPr id="89091" name="Segnaposto note 2"/>
          <p:cNvSpPr>
            <a:spLocks noGrp="1"/>
          </p:cNvSpPr>
          <p:nvPr>
            <p:ph type="body" idx="1"/>
          </p:nvPr>
        </p:nvSpPr>
        <p:spPr>
          <a:noFill/>
        </p:spPr>
        <p:txBody>
          <a:bodyPr/>
          <a:lstStyle/>
          <a:p>
            <a:endParaRPr lang="it-IT" altLang="it-IT" smtClean="0"/>
          </a:p>
        </p:txBody>
      </p:sp>
      <p:sp>
        <p:nvSpPr>
          <p:cNvPr id="89092" name="Segnaposto numero diapositiva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5105" indent="-286579" eaLnBrk="0" hangingPunct="0">
              <a:spcBef>
                <a:spcPct val="30000"/>
              </a:spcBef>
              <a:defRPr sz="1200">
                <a:solidFill>
                  <a:schemeClr val="tx1"/>
                </a:solidFill>
                <a:latin typeface="Times New Roman" pitchFamily="18" charset="0"/>
              </a:defRPr>
            </a:lvl2pPr>
            <a:lvl3pPr marL="1146315" indent="-229263" eaLnBrk="0" hangingPunct="0">
              <a:spcBef>
                <a:spcPct val="30000"/>
              </a:spcBef>
              <a:defRPr sz="1200">
                <a:solidFill>
                  <a:schemeClr val="tx1"/>
                </a:solidFill>
                <a:latin typeface="Times New Roman" pitchFamily="18" charset="0"/>
              </a:defRPr>
            </a:lvl3pPr>
            <a:lvl4pPr marL="1604841" indent="-229263" eaLnBrk="0" hangingPunct="0">
              <a:spcBef>
                <a:spcPct val="30000"/>
              </a:spcBef>
              <a:defRPr sz="1200">
                <a:solidFill>
                  <a:schemeClr val="tx1"/>
                </a:solidFill>
                <a:latin typeface="Times New Roman" pitchFamily="18" charset="0"/>
              </a:defRPr>
            </a:lvl4pPr>
            <a:lvl5pPr marL="2063366" indent="-229263" eaLnBrk="0" hangingPunct="0">
              <a:spcBef>
                <a:spcPct val="30000"/>
              </a:spcBef>
              <a:defRPr sz="1200">
                <a:solidFill>
                  <a:schemeClr val="tx1"/>
                </a:solidFill>
                <a:latin typeface="Times New Roman" pitchFamily="18" charset="0"/>
              </a:defRPr>
            </a:lvl5pPr>
            <a:lvl6pPr marL="2521892" indent="-229263" eaLnBrk="0" fontAlgn="base" hangingPunct="0">
              <a:spcBef>
                <a:spcPct val="30000"/>
              </a:spcBef>
              <a:spcAft>
                <a:spcPct val="0"/>
              </a:spcAft>
              <a:defRPr sz="1200">
                <a:solidFill>
                  <a:schemeClr val="tx1"/>
                </a:solidFill>
                <a:latin typeface="Times New Roman" pitchFamily="18" charset="0"/>
              </a:defRPr>
            </a:lvl6pPr>
            <a:lvl7pPr marL="2980418" indent="-229263" eaLnBrk="0" fontAlgn="base" hangingPunct="0">
              <a:spcBef>
                <a:spcPct val="30000"/>
              </a:spcBef>
              <a:spcAft>
                <a:spcPct val="0"/>
              </a:spcAft>
              <a:defRPr sz="1200">
                <a:solidFill>
                  <a:schemeClr val="tx1"/>
                </a:solidFill>
                <a:latin typeface="Times New Roman" pitchFamily="18" charset="0"/>
              </a:defRPr>
            </a:lvl7pPr>
            <a:lvl8pPr marL="3438944" indent="-229263" eaLnBrk="0" fontAlgn="base" hangingPunct="0">
              <a:spcBef>
                <a:spcPct val="30000"/>
              </a:spcBef>
              <a:spcAft>
                <a:spcPct val="0"/>
              </a:spcAft>
              <a:defRPr sz="1200">
                <a:solidFill>
                  <a:schemeClr val="tx1"/>
                </a:solidFill>
                <a:latin typeface="Times New Roman" pitchFamily="18" charset="0"/>
              </a:defRPr>
            </a:lvl8pPr>
            <a:lvl9pPr marL="3897470" indent="-22926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9F969B4-D28F-4339-B8A0-65771D26B252}" type="slidenum">
              <a:rPr lang="it-IT" altLang="it-IT" smtClean="0"/>
              <a:pPr eaLnBrk="1" hangingPunct="1">
                <a:spcBef>
                  <a:spcPct val="0"/>
                </a:spcBef>
              </a:pPr>
              <a:t>40</a:t>
            </a:fld>
            <a:endParaRPr lang="it-IT" altLang="it-IT" smtClean="0"/>
          </a:p>
        </p:txBody>
      </p:sp>
    </p:spTree>
    <p:extLst>
      <p:ext uri="{BB962C8B-B14F-4D97-AF65-F5344CB8AC3E}">
        <p14:creationId xmlns:p14="http://schemas.microsoft.com/office/powerpoint/2010/main" val="1045803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5" name="Rettangolo arrotondato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arrotondato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olo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it-IT" smtClean="0"/>
              <a:t>Fare clic per modificare lo stile del titolo</a:t>
            </a:r>
            <a:endParaRPr kumimoji="0" lang="en-US"/>
          </a:p>
        </p:txBody>
      </p:sp>
      <p:sp>
        <p:nvSpPr>
          <p:cNvPr id="20" name="Sottotitolo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19" name="Segnaposto data 18"/>
          <p:cNvSpPr>
            <a:spLocks noGrp="1"/>
          </p:cNvSpPr>
          <p:nvPr>
            <p:ph type="dt" sz="half" idx="10"/>
          </p:nvPr>
        </p:nvSpPr>
        <p:spPr/>
        <p:txBody>
          <a:bodyPr/>
          <a:lstStyle/>
          <a:p>
            <a:fld id="{7F49D355-16BD-4E45-BD9A-5EA878CF7CBD}" type="datetimeFigureOut">
              <a:rPr lang="it-IT" smtClean="0"/>
              <a:t>30/11/2017</a:t>
            </a:fld>
            <a:endParaRPr lang="it-IT"/>
          </a:p>
        </p:txBody>
      </p:sp>
      <p:sp>
        <p:nvSpPr>
          <p:cNvPr id="8" name="Segnaposto piè di pagina 7"/>
          <p:cNvSpPr>
            <a:spLocks noGrp="1"/>
          </p:cNvSpPr>
          <p:nvPr>
            <p:ph type="ftr" sz="quarter" idx="11"/>
          </p:nvPr>
        </p:nvSpPr>
        <p:spPr/>
        <p:txBody>
          <a:bodyPr/>
          <a:lstStyle/>
          <a:p>
            <a:endParaRPr lang="it-IT"/>
          </a:p>
        </p:txBody>
      </p:sp>
      <p:sp>
        <p:nvSpPr>
          <p:cNvPr id="11" name="Segnaposto numero diapositiva 10"/>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502920" y="530352"/>
            <a:ext cx="8183880" cy="4187952"/>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F49D355-16BD-4E45-BD9A-5EA878CF7CBD}" type="datetimeFigureOut">
              <a:rPr lang="it-IT" smtClean="0"/>
              <a:t>30/11/2017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533404"/>
            <a:ext cx="1981200" cy="5257799"/>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533400" y="533402"/>
            <a:ext cx="5943600" cy="5257801"/>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F49D355-16BD-4E45-BD9A-5EA878CF7CBD}" type="datetimeFigureOut">
              <a:rPr lang="it-IT" smtClean="0"/>
              <a:t>30/11/2017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a:xfrm>
            <a:off x="502920" y="530352"/>
            <a:ext cx="8183880" cy="418795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F49D355-16BD-4E45-BD9A-5EA878CF7CBD}" type="datetimeFigureOut">
              <a:rPr lang="it-IT" smtClean="0"/>
              <a:t>30/11/2017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14" name="Rettangolo arrotondato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arrotondato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t>30/11/2017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7F49D355-16BD-4E45-BD9A-5EA878CF7CBD}" type="datetimeFigureOut">
              <a:rPr lang="it-IT" smtClean="0"/>
              <a:t>30/11/2017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nchor="b"/>
          <a:lstStyle>
            <a:lvl1pPr>
              <a:defRPr b="1"/>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7F49D355-16BD-4E45-BD9A-5EA878CF7CBD}" type="datetimeFigureOut">
              <a:rPr lang="it-IT" smtClean="0"/>
              <a:t>30/11/2017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7F49D355-16BD-4E45-BD9A-5EA878CF7CBD}" type="datetimeFigureOut">
              <a:rPr lang="it-IT" smtClean="0"/>
              <a:t>30/11/2017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7" name="Rettangolo arrotondato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Segnaposto data 1"/>
          <p:cNvSpPr>
            <a:spLocks noGrp="1"/>
          </p:cNvSpPr>
          <p:nvPr>
            <p:ph type="dt" sz="half" idx="10"/>
          </p:nvPr>
        </p:nvSpPr>
        <p:spPr/>
        <p:txBody>
          <a:bodyPr/>
          <a:lstStyle/>
          <a:p>
            <a:fld id="{7F49D355-16BD-4E45-BD9A-5EA878CF7CBD}" type="datetimeFigureOut">
              <a:rPr lang="it-IT" smtClean="0"/>
              <a:t>30/11/2017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7F49D355-16BD-4E45-BD9A-5EA878CF7CBD}" type="datetimeFigureOut">
              <a:rPr lang="it-IT" smtClean="0"/>
              <a:t>30/11/2017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5" name="Rettangolo arrotondato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con singolo angolo arrotondato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7F49D355-16BD-4E45-BD9A-5EA878CF7CBD}" type="datetimeFigureOut">
              <a:rPr lang="it-IT" smtClean="0"/>
              <a:t>30/11/2017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
        <p:nvSpPr>
          <p:cNvPr id="3" name="Segnaposto immagin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it-IT" smtClean="0"/>
              <a:t>Fare clic sull'icona per inserire un'immagine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ttangolo arrotondato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arrotondato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egnaposto titolo 12"/>
          <p:cNvSpPr>
            <a:spLocks noGrp="1"/>
          </p:cNvSpPr>
          <p:nvPr>
            <p:ph type="title"/>
          </p:nvPr>
        </p:nvSpPr>
        <p:spPr>
          <a:xfrm>
            <a:off x="502920" y="4985590"/>
            <a:ext cx="8183880" cy="1051560"/>
          </a:xfrm>
          <a:prstGeom prst="rect">
            <a:avLst/>
          </a:prstGeom>
        </p:spPr>
        <p:txBody>
          <a:bodyPr vert="horz" anchor="b">
            <a:normAutofit/>
          </a:bodyPr>
          <a:lstStyle/>
          <a:p>
            <a:r>
              <a:rPr kumimoji="0" lang="it-IT" smtClean="0"/>
              <a:t>Fare clic per modificare lo stile del titolo</a:t>
            </a:r>
            <a:endParaRPr kumimoji="0" lang="en-US"/>
          </a:p>
        </p:txBody>
      </p:sp>
      <p:sp>
        <p:nvSpPr>
          <p:cNvPr id="4" name="Segnaposto testo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5" name="Segnaposto data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F49D355-16BD-4E45-BD9A-5EA878CF7CBD}" type="datetimeFigureOut">
              <a:rPr lang="it-IT" smtClean="0"/>
              <a:t>30/11/2017</a:t>
            </a:fld>
            <a:endParaRPr lang="it-IT"/>
          </a:p>
        </p:txBody>
      </p:sp>
      <p:sp>
        <p:nvSpPr>
          <p:cNvPr id="18" name="Segnaposto piè di pagina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it-IT"/>
          </a:p>
        </p:txBody>
      </p:sp>
      <p:sp>
        <p:nvSpPr>
          <p:cNvPr id="5" name="Segnaposto numero diapositiva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7A41E1B-4F70-4964-A407-84C68BE8251C}"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5.jpe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332656"/>
            <a:ext cx="8640960" cy="6192688"/>
          </a:xfrm>
          <a:solidFill>
            <a:schemeClr val="bg2">
              <a:lumMod val="20000"/>
              <a:lumOff val="80000"/>
            </a:schemeClr>
          </a:solidFill>
        </p:spPr>
        <p:txBody>
          <a:bodyPr/>
          <a:lstStyle/>
          <a:p>
            <a:pPr algn="l"/>
            <a:endParaRPr lang="it-IT" dirty="0" smtClean="0"/>
          </a:p>
          <a:p>
            <a:pPr algn="l"/>
            <a:endParaRPr lang="it-IT" dirty="0"/>
          </a:p>
          <a:p>
            <a:pPr algn="l"/>
            <a:r>
              <a:rPr lang="it-IT" dirty="0" smtClean="0"/>
              <a:t>		</a:t>
            </a:r>
          </a:p>
          <a:p>
            <a:pPr algn="l"/>
            <a:endParaRPr lang="it-IT" dirty="0"/>
          </a:p>
          <a:p>
            <a:pPr algn="l"/>
            <a:r>
              <a:rPr lang="it-IT" dirty="0" smtClean="0"/>
              <a:t>	     </a:t>
            </a:r>
            <a:r>
              <a:rPr lang="it-IT" sz="1600" dirty="0" smtClean="0"/>
              <a:t>	</a:t>
            </a:r>
          </a:p>
          <a:p>
            <a:pPr algn="l"/>
            <a:endParaRPr lang="it-IT" sz="1600" dirty="0"/>
          </a:p>
          <a:p>
            <a:pPr algn="l"/>
            <a:endParaRPr lang="it-IT" dirty="0"/>
          </a:p>
          <a:p>
            <a:pPr algn="l"/>
            <a:r>
              <a:rPr lang="it-IT" dirty="0" smtClean="0"/>
              <a:t>		</a:t>
            </a:r>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endParaRPr lang="it-IT" dirty="0"/>
          </a:p>
        </p:txBody>
      </p:sp>
      <p:pic>
        <p:nvPicPr>
          <p:cNvPr id="1031" name="Picture 7"/>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11560" y="2708920"/>
            <a:ext cx="1043261" cy="2170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87042">
            <a:off x="2313693" y="3612177"/>
            <a:ext cx="2164688" cy="1551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4713742"/>
            <a:ext cx="2093281" cy="1315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528" y="336403"/>
            <a:ext cx="1224136" cy="1500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Immagin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48264" y="3080572"/>
            <a:ext cx="1775479" cy="1284532"/>
          </a:xfrm>
          <a:prstGeom prst="rect">
            <a:avLst/>
          </a:prstGeom>
        </p:spPr>
      </p:pic>
      <p:sp>
        <p:nvSpPr>
          <p:cNvPr id="2" name="CasellaDiTesto 1"/>
          <p:cNvSpPr txBox="1"/>
          <p:nvPr/>
        </p:nvSpPr>
        <p:spPr>
          <a:xfrm>
            <a:off x="2051720" y="1466781"/>
            <a:ext cx="5976664" cy="954107"/>
          </a:xfrm>
          <a:prstGeom prst="rect">
            <a:avLst/>
          </a:prstGeom>
          <a:noFill/>
        </p:spPr>
        <p:txBody>
          <a:bodyPr wrap="square" rtlCol="0">
            <a:spAutoFit/>
          </a:bodyPr>
          <a:lstStyle/>
          <a:p>
            <a:pPr algn="ctr"/>
            <a:r>
              <a:rPr lang="it-IT" sz="2800" b="1" dirty="0" smtClean="0">
                <a:solidFill>
                  <a:schemeClr val="accent2"/>
                </a:solidFill>
              </a:rPr>
              <a:t>Conciliazione VITA/LAVORO:</a:t>
            </a:r>
          </a:p>
          <a:p>
            <a:pPr algn="ctr"/>
            <a:r>
              <a:rPr lang="it-IT" sz="2800" b="1" dirty="0" smtClean="0">
                <a:solidFill>
                  <a:schemeClr val="accent2"/>
                </a:solidFill>
              </a:rPr>
              <a:t>forme di tutela</a:t>
            </a:r>
            <a:endParaRPr lang="it-IT" sz="2800" b="1" dirty="0">
              <a:solidFill>
                <a:schemeClr val="accent2"/>
              </a:solidFill>
            </a:endParaRPr>
          </a:p>
        </p:txBody>
      </p:sp>
    </p:spTree>
    <p:extLst>
      <p:ext uri="{BB962C8B-B14F-4D97-AF65-F5344CB8AC3E}">
        <p14:creationId xmlns:p14="http://schemas.microsoft.com/office/powerpoint/2010/main" val="3779837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332656"/>
            <a:ext cx="8640960" cy="6192688"/>
          </a:xfrm>
          <a:solidFill>
            <a:schemeClr val="bg2">
              <a:lumMod val="20000"/>
              <a:lumOff val="80000"/>
            </a:schemeClr>
          </a:solidFill>
        </p:spPr>
        <p:txBody>
          <a:bodyPr>
            <a:normAutofit fontScale="55000" lnSpcReduction="20000"/>
          </a:bodyPr>
          <a:lstStyle/>
          <a:p>
            <a:pPr algn="l"/>
            <a:endParaRPr lang="it-IT" dirty="0"/>
          </a:p>
          <a:p>
            <a:pPr algn="l"/>
            <a:endParaRPr lang="it-IT" dirty="0" smtClean="0"/>
          </a:p>
          <a:p>
            <a:pPr algn="l"/>
            <a:r>
              <a:rPr lang="it-IT" dirty="0" smtClean="0"/>
              <a:t>	</a:t>
            </a:r>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r>
              <a:rPr lang="it-IT" dirty="0" smtClean="0"/>
              <a:t>			   </a:t>
            </a:r>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r>
              <a:rPr lang="it-IT" dirty="0"/>
              <a:t>	</a:t>
            </a:r>
            <a:r>
              <a:rPr lang="it-IT" dirty="0" smtClean="0"/>
              <a:t>		    </a:t>
            </a:r>
          </a:p>
          <a:p>
            <a:pPr algn="l"/>
            <a:r>
              <a:rPr lang="it-IT" sz="2600" dirty="0" smtClean="0"/>
              <a:t>			   </a:t>
            </a:r>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endParaRPr lang="it-IT" dirty="0" smtClean="0"/>
          </a:p>
          <a:p>
            <a:pPr algn="l"/>
            <a:endParaRPr lang="it-IT" dirty="0"/>
          </a:p>
          <a:p>
            <a:pPr algn="l"/>
            <a:endParaRPr lang="it-IT" dirty="0" smtClean="0"/>
          </a:p>
          <a:p>
            <a:pPr algn="l"/>
            <a:endParaRPr lang="it-IT" sz="2900" dirty="0" smtClean="0"/>
          </a:p>
          <a:p>
            <a:pPr algn="l"/>
            <a:endParaRPr lang="it-IT" sz="2900" dirty="0"/>
          </a:p>
          <a:p>
            <a:pPr algn="l"/>
            <a:endParaRPr lang="it-IT" sz="2900" dirty="0" smtClean="0"/>
          </a:p>
          <a:p>
            <a:pPr algn="l"/>
            <a:endParaRPr lang="it-IT" sz="2900" dirty="0"/>
          </a:p>
          <a:p>
            <a:pPr algn="l"/>
            <a:endParaRPr lang="it-IT" sz="2900" dirty="0" smtClean="0"/>
          </a:p>
          <a:p>
            <a:pPr algn="l"/>
            <a:endParaRPr lang="it-IT" sz="2900" dirty="0"/>
          </a:p>
          <a:p>
            <a:pPr algn="l"/>
            <a:endParaRPr lang="it-IT" sz="2900" dirty="0" smtClean="0"/>
          </a:p>
          <a:p>
            <a:pPr algn="l"/>
            <a:endParaRPr lang="it-IT" sz="2900" dirty="0"/>
          </a:p>
          <a:p>
            <a:pPr algn="l"/>
            <a:r>
              <a:rPr lang="it-IT" dirty="0" smtClean="0"/>
              <a:t>	 </a:t>
            </a:r>
          </a:p>
          <a:p>
            <a:pPr algn="ctr"/>
            <a:endParaRPr lang="it-IT" dirty="0"/>
          </a:p>
        </p:txBody>
      </p:sp>
      <p:sp>
        <p:nvSpPr>
          <p:cNvPr id="5" name="Fumetto 4 4"/>
          <p:cNvSpPr/>
          <p:nvPr/>
        </p:nvSpPr>
        <p:spPr>
          <a:xfrm>
            <a:off x="1619450" y="298932"/>
            <a:ext cx="4084798" cy="203921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prstClr val="white"/>
                </a:solidFill>
              </a:rPr>
              <a:t>BONUS MAMMA DOMANI-PREMIO ALLA NASCITA</a:t>
            </a: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708920"/>
            <a:ext cx="26860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539552" y="2564904"/>
            <a:ext cx="8064896" cy="3970318"/>
          </a:xfrm>
          <a:prstGeom prst="rect">
            <a:avLst/>
          </a:prstGeom>
        </p:spPr>
        <p:txBody>
          <a:bodyPr wrap="square">
            <a:spAutoFit/>
          </a:bodyPr>
          <a:lstStyle/>
          <a:p>
            <a:pPr marL="3055938" algn="ctr"/>
            <a:r>
              <a:rPr lang="it-IT" sz="1200" b="1" dirty="0" smtClean="0">
                <a:solidFill>
                  <a:srgbClr val="00B050"/>
                </a:solidFill>
              </a:rPr>
              <a:t>CIRC. 39/2017- 61/2017-78/2017</a:t>
            </a:r>
          </a:p>
          <a:p>
            <a:pPr marL="3055938" algn="ctr"/>
            <a:endParaRPr lang="it-IT" sz="1200" b="1" dirty="0">
              <a:solidFill>
                <a:srgbClr val="00B050"/>
              </a:solidFill>
            </a:endParaRPr>
          </a:p>
          <a:p>
            <a:pPr marL="3055938"/>
            <a:r>
              <a:rPr lang="it-IT" sz="1200" b="1" dirty="0">
                <a:solidFill>
                  <a:srgbClr val="00B050"/>
                </a:solidFill>
              </a:rPr>
              <a:t>Premio di 800 euro per la nascita o l’adozione di un minore </a:t>
            </a:r>
            <a:endParaRPr lang="it-IT" sz="1200" b="1" dirty="0" smtClean="0">
              <a:solidFill>
                <a:srgbClr val="00B050"/>
              </a:solidFill>
            </a:endParaRPr>
          </a:p>
          <a:p>
            <a:pPr marL="3055938"/>
            <a:endParaRPr lang="it-IT" sz="1200" b="1" dirty="0">
              <a:solidFill>
                <a:srgbClr val="00B050"/>
              </a:solidFill>
            </a:endParaRPr>
          </a:p>
          <a:p>
            <a:pPr marL="3055938"/>
            <a:endParaRPr lang="it-IT" sz="1200" b="1" dirty="0" smtClean="0">
              <a:solidFill>
                <a:srgbClr val="00B050"/>
              </a:solidFill>
            </a:endParaRPr>
          </a:p>
          <a:p>
            <a:pPr marL="3055938"/>
            <a:endParaRPr lang="it-IT" sz="1200" b="1" dirty="0">
              <a:solidFill>
                <a:srgbClr val="00B050"/>
              </a:solidFill>
            </a:endParaRPr>
          </a:p>
          <a:p>
            <a:pPr marL="3055938"/>
            <a:endParaRPr lang="it-IT" sz="1200" b="1" dirty="0" smtClean="0">
              <a:solidFill>
                <a:srgbClr val="00B050"/>
              </a:solidFill>
            </a:endParaRPr>
          </a:p>
          <a:p>
            <a:pPr marL="3055938"/>
            <a:endParaRPr lang="it-IT" sz="1200" b="1" dirty="0">
              <a:solidFill>
                <a:srgbClr val="00B050"/>
              </a:solidFill>
            </a:endParaRPr>
          </a:p>
          <a:p>
            <a:pPr marL="3055938"/>
            <a:endParaRPr lang="it-IT" sz="1200" b="1" dirty="0" smtClean="0">
              <a:solidFill>
                <a:srgbClr val="00B050"/>
              </a:solidFill>
            </a:endParaRPr>
          </a:p>
          <a:p>
            <a:pPr marL="3055938"/>
            <a:endParaRPr lang="it-IT" sz="1200" b="1" dirty="0">
              <a:solidFill>
                <a:srgbClr val="00B050"/>
              </a:solidFill>
            </a:endParaRPr>
          </a:p>
          <a:p>
            <a:pPr marL="3055938"/>
            <a:endParaRPr lang="it-IT" sz="1200" b="1" dirty="0" smtClean="0">
              <a:solidFill>
                <a:srgbClr val="00B050"/>
              </a:solidFill>
            </a:endParaRPr>
          </a:p>
          <a:p>
            <a:pPr marL="171450" indent="-171450" fontAlgn="t">
              <a:buFont typeface="Arial" panose="020B0604020202020204" pitchFamily="34" charset="0"/>
              <a:buChar char="•"/>
            </a:pPr>
            <a:r>
              <a:rPr lang="it-IT" sz="1200" dirty="0"/>
              <a:t>residenza in Italia;</a:t>
            </a:r>
          </a:p>
          <a:p>
            <a:pPr marL="171450" indent="-171450" fontAlgn="t">
              <a:buFont typeface="Arial" panose="020B0604020202020204" pitchFamily="34" charset="0"/>
              <a:buChar char="•"/>
            </a:pPr>
            <a:r>
              <a:rPr lang="it-IT" sz="1200" dirty="0"/>
              <a:t>cittadinanza italiana o comunitaria; le cittadine non comunitarie in possesso dello status di rifugiato politico e protezione sussidiaria sono equiparate alle cittadine italiane per effetto dell’art. 27 del Decreto Legislativo n. 251/2007;</a:t>
            </a:r>
          </a:p>
          <a:p>
            <a:pPr marL="171450" indent="-171450" fontAlgn="t">
              <a:buFont typeface="Arial" panose="020B0604020202020204" pitchFamily="34" charset="0"/>
              <a:buChar char="•"/>
            </a:pPr>
            <a:r>
              <a:rPr lang="it-IT" sz="1200" dirty="0"/>
              <a:t>per le cittadine non comunitarie, possesso del permesso di soggiorno UE per soggiornanti di lungo periodo di cui all’articolo 9 del Decreto Legislativo n. 286/1998 oppure di una delle carte di soggiorno per familiari di cittadini UE previste dagli artt. 10 e 17 del Decreto Legislativo n. 30/2007, come da indicazioni ministeriali relative all’estensione della disciplina prevista in materia di assegno di natalità alla misura in argomento (cfr. circolare INPS 214 del 2016</a:t>
            </a:r>
            <a:r>
              <a:rPr lang="it-IT" sz="1200" dirty="0" smtClean="0"/>
              <a:t>).</a:t>
            </a:r>
            <a:endParaRPr lang="it-IT" sz="1200" b="1" dirty="0" smtClean="0">
              <a:solidFill>
                <a:srgbClr val="00B05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5223" y="636986"/>
            <a:ext cx="2689225"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9" y="2714496"/>
            <a:ext cx="268605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298932"/>
            <a:ext cx="1224136" cy="1500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936" y="2690619"/>
            <a:ext cx="2783690" cy="1766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59897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332656"/>
            <a:ext cx="8640960" cy="6192688"/>
          </a:xfrm>
          <a:solidFill>
            <a:schemeClr val="bg2">
              <a:lumMod val="20000"/>
              <a:lumOff val="80000"/>
            </a:schemeClr>
          </a:solidFill>
        </p:spPr>
        <p:txBody>
          <a:bodyPr>
            <a:normAutofit fontScale="55000" lnSpcReduction="20000"/>
          </a:bodyPr>
          <a:lstStyle/>
          <a:p>
            <a:pPr algn="l"/>
            <a:endParaRPr lang="it-IT" dirty="0"/>
          </a:p>
          <a:p>
            <a:pPr algn="l"/>
            <a:endParaRPr lang="it-IT" dirty="0" smtClean="0"/>
          </a:p>
          <a:p>
            <a:pPr algn="l"/>
            <a:r>
              <a:rPr lang="it-IT" dirty="0" smtClean="0"/>
              <a:t>	</a:t>
            </a:r>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r>
              <a:rPr lang="it-IT" dirty="0" smtClean="0"/>
              <a:t>			   </a:t>
            </a:r>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r>
              <a:rPr lang="it-IT" dirty="0"/>
              <a:t>	</a:t>
            </a:r>
            <a:r>
              <a:rPr lang="it-IT" dirty="0" smtClean="0"/>
              <a:t>		    </a:t>
            </a:r>
          </a:p>
          <a:p>
            <a:pPr algn="l"/>
            <a:r>
              <a:rPr lang="it-IT" sz="2600" dirty="0" smtClean="0"/>
              <a:t>			   </a:t>
            </a:r>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endParaRPr lang="it-IT" dirty="0" smtClean="0"/>
          </a:p>
          <a:p>
            <a:pPr algn="l"/>
            <a:endParaRPr lang="it-IT" dirty="0"/>
          </a:p>
          <a:p>
            <a:pPr algn="l"/>
            <a:endParaRPr lang="it-IT" dirty="0" smtClean="0"/>
          </a:p>
          <a:p>
            <a:pPr algn="l"/>
            <a:endParaRPr lang="it-IT" sz="2900" dirty="0" smtClean="0"/>
          </a:p>
          <a:p>
            <a:pPr algn="l"/>
            <a:endParaRPr lang="it-IT" sz="2900" dirty="0"/>
          </a:p>
          <a:p>
            <a:pPr algn="l"/>
            <a:endParaRPr lang="it-IT" sz="2900" dirty="0" smtClean="0"/>
          </a:p>
          <a:p>
            <a:pPr algn="l"/>
            <a:endParaRPr lang="it-IT" sz="2900" dirty="0"/>
          </a:p>
          <a:p>
            <a:pPr algn="l"/>
            <a:endParaRPr lang="it-IT" sz="2900" dirty="0" smtClean="0"/>
          </a:p>
          <a:p>
            <a:pPr algn="l"/>
            <a:endParaRPr lang="it-IT" sz="2900" dirty="0"/>
          </a:p>
          <a:p>
            <a:pPr algn="l"/>
            <a:endParaRPr lang="it-IT" sz="2900" dirty="0" smtClean="0"/>
          </a:p>
          <a:p>
            <a:pPr algn="l"/>
            <a:endParaRPr lang="it-IT" sz="2900" dirty="0"/>
          </a:p>
          <a:p>
            <a:pPr algn="l"/>
            <a:r>
              <a:rPr lang="it-IT" dirty="0" smtClean="0"/>
              <a:t>	 </a:t>
            </a:r>
          </a:p>
          <a:p>
            <a:pPr algn="ctr"/>
            <a:endParaRPr lang="it-IT" dirty="0"/>
          </a:p>
        </p:txBody>
      </p:sp>
      <p:sp>
        <p:nvSpPr>
          <p:cNvPr id="5" name="Fumetto 4 4"/>
          <p:cNvSpPr/>
          <p:nvPr/>
        </p:nvSpPr>
        <p:spPr>
          <a:xfrm>
            <a:off x="1619450" y="298932"/>
            <a:ext cx="4084798" cy="203921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prstClr val="white"/>
                </a:solidFill>
              </a:rPr>
              <a:t>BONUS MAMMA DOMANI-PREMIO ALLA NASCITA</a:t>
            </a: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708920"/>
            <a:ext cx="26860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539552" y="2564904"/>
            <a:ext cx="8064896" cy="3416320"/>
          </a:xfrm>
          <a:prstGeom prst="rect">
            <a:avLst/>
          </a:prstGeom>
        </p:spPr>
        <p:txBody>
          <a:bodyPr wrap="square">
            <a:spAutoFit/>
          </a:bodyPr>
          <a:lstStyle/>
          <a:p>
            <a:pPr marL="3055938" algn="ctr"/>
            <a:r>
              <a:rPr lang="it-IT" sz="1200" b="1" dirty="0">
                <a:solidFill>
                  <a:srgbClr val="00B050"/>
                </a:solidFill>
              </a:rPr>
              <a:t>CIRC. 39/2017- 61/2017-78/2017</a:t>
            </a:r>
          </a:p>
          <a:p>
            <a:pPr marL="3227388" indent="-171450">
              <a:buFont typeface="Arial" panose="020B0604020202020204" pitchFamily="34" charset="0"/>
              <a:buChar char="•"/>
            </a:pPr>
            <a:r>
              <a:rPr lang="it-IT" sz="1200" dirty="0" smtClean="0"/>
              <a:t>Premio </a:t>
            </a:r>
            <a:r>
              <a:rPr lang="it-IT" sz="1200" dirty="0"/>
              <a:t>di 800 euro </a:t>
            </a:r>
            <a:r>
              <a:rPr lang="it-IT" sz="1200" dirty="0" smtClean="0"/>
              <a:t>erogato in unica soluzione per </a:t>
            </a:r>
            <a:r>
              <a:rPr lang="it-IT" sz="1200" dirty="0"/>
              <a:t>la nascita o l’adozione di un </a:t>
            </a:r>
            <a:r>
              <a:rPr lang="it-IT" sz="1200" dirty="0" smtClean="0"/>
              <a:t>minore (non concorre alla formazione del reddito) </a:t>
            </a:r>
            <a:endParaRPr lang="it-IT" sz="1200" dirty="0" smtClean="0"/>
          </a:p>
          <a:p>
            <a:pPr marL="3227388" indent="-171450">
              <a:buFont typeface="Arial" panose="020B0604020202020204" pitchFamily="34" charset="0"/>
              <a:buChar char="•"/>
            </a:pPr>
            <a:endParaRPr lang="it-IT" sz="1200" dirty="0"/>
          </a:p>
          <a:p>
            <a:pPr marL="3055938"/>
            <a:r>
              <a:rPr lang="it-IT" sz="1200" dirty="0" smtClean="0"/>
              <a:t>    </a:t>
            </a:r>
            <a:endParaRPr lang="it-IT" sz="1200" dirty="0" smtClean="0"/>
          </a:p>
          <a:p>
            <a:pPr marL="3227388" indent="-171450">
              <a:buFont typeface="Arial" panose="020B0604020202020204" pitchFamily="34" charset="0"/>
              <a:buChar char="•"/>
            </a:pPr>
            <a:r>
              <a:rPr lang="it-IT" sz="1200" dirty="0" smtClean="0"/>
              <a:t>va </a:t>
            </a:r>
            <a:r>
              <a:rPr lang="it-IT" sz="1200" dirty="0"/>
              <a:t>presentata </a:t>
            </a:r>
            <a:r>
              <a:rPr lang="it-IT" sz="1200" dirty="0" smtClean="0"/>
              <a:t>telematicamente dalla madre </a:t>
            </a:r>
            <a:r>
              <a:rPr lang="it-IT" sz="1200" b="1" dirty="0" smtClean="0"/>
              <a:t>dopo </a:t>
            </a:r>
            <a:r>
              <a:rPr lang="it-IT" sz="1200" b="1" dirty="0"/>
              <a:t>il compimento del 7° mese </a:t>
            </a:r>
            <a:r>
              <a:rPr lang="it-IT" sz="1200" dirty="0"/>
              <a:t>di gravidanza e va corredata della certificazione sanitaria rilasciata dal medico specialista del Servizio sanitario nazionale, attestante la data presunta del parto o entro un anno dal verificarsi dell’evento</a:t>
            </a:r>
          </a:p>
          <a:p>
            <a:pPr marL="3055938"/>
            <a:r>
              <a:rPr lang="it-IT" sz="1200" dirty="0" smtClean="0"/>
              <a:t> </a:t>
            </a:r>
            <a:endParaRPr lang="it-IT" sz="1200" dirty="0"/>
          </a:p>
          <a:p>
            <a:pPr marL="3227388" indent="-171450">
              <a:buFont typeface="Arial" panose="020B0604020202020204" pitchFamily="34" charset="0"/>
              <a:buChar char="•"/>
            </a:pPr>
            <a:r>
              <a:rPr lang="it-IT" sz="1200" dirty="0"/>
              <a:t>S</a:t>
            </a:r>
            <a:r>
              <a:rPr lang="it-IT" sz="1200" dirty="0" smtClean="0"/>
              <a:t>e </a:t>
            </a:r>
            <a:r>
              <a:rPr lang="it-IT" sz="1200" dirty="0"/>
              <a:t>la domanda del premio è presentata in relazione al parto, la madre dovrà autocertificare nella domanda la data del parto e le generalità </a:t>
            </a:r>
            <a:r>
              <a:rPr lang="it-IT" sz="1200" dirty="0" smtClean="0"/>
              <a:t>del/dei bambini.</a:t>
            </a:r>
          </a:p>
          <a:p>
            <a:pPr marL="3227388" indent="-171450">
              <a:buFont typeface="Arial" panose="020B0604020202020204" pitchFamily="34" charset="0"/>
              <a:buChar char="•"/>
            </a:pPr>
            <a:endParaRPr lang="it-IT" sz="1200" dirty="0" smtClean="0"/>
          </a:p>
          <a:p>
            <a:pPr marL="3055938"/>
            <a:endParaRPr lang="it-IT" sz="1200" dirty="0"/>
          </a:p>
          <a:p>
            <a:pPr marL="3055938"/>
            <a:endParaRPr lang="it-IT" sz="1200" b="1" dirty="0">
              <a:solidFill>
                <a:srgbClr val="00B05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5223" y="636986"/>
            <a:ext cx="2689225"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9" y="2714496"/>
            <a:ext cx="268605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298932"/>
            <a:ext cx="1224136" cy="1500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936" y="2690619"/>
            <a:ext cx="2783690" cy="1766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47492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332656"/>
            <a:ext cx="8640960" cy="6192688"/>
          </a:xfrm>
          <a:solidFill>
            <a:schemeClr val="bg2">
              <a:lumMod val="20000"/>
              <a:lumOff val="80000"/>
            </a:schemeClr>
          </a:solidFill>
        </p:spPr>
        <p:txBody>
          <a:bodyPr>
            <a:normAutofit fontScale="55000" lnSpcReduction="20000"/>
          </a:bodyPr>
          <a:lstStyle/>
          <a:p>
            <a:pPr algn="l"/>
            <a:endParaRPr lang="it-IT" dirty="0"/>
          </a:p>
          <a:p>
            <a:pPr algn="l"/>
            <a:endParaRPr lang="it-IT" dirty="0" smtClean="0"/>
          </a:p>
          <a:p>
            <a:pPr algn="l"/>
            <a:r>
              <a:rPr lang="it-IT" dirty="0" smtClean="0"/>
              <a:t>	</a:t>
            </a:r>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r>
              <a:rPr lang="it-IT" dirty="0" smtClean="0"/>
              <a:t>			   </a:t>
            </a:r>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r>
              <a:rPr lang="it-IT" dirty="0"/>
              <a:t>	</a:t>
            </a:r>
            <a:r>
              <a:rPr lang="it-IT" dirty="0" smtClean="0"/>
              <a:t>		    </a:t>
            </a:r>
          </a:p>
          <a:p>
            <a:pPr algn="l"/>
            <a:r>
              <a:rPr lang="it-IT" sz="2600" dirty="0" smtClean="0"/>
              <a:t>			   </a:t>
            </a:r>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endParaRPr lang="it-IT" dirty="0" smtClean="0"/>
          </a:p>
          <a:p>
            <a:pPr algn="l"/>
            <a:endParaRPr lang="it-IT" dirty="0"/>
          </a:p>
          <a:p>
            <a:pPr algn="l"/>
            <a:endParaRPr lang="it-IT" dirty="0" smtClean="0"/>
          </a:p>
          <a:p>
            <a:pPr algn="l"/>
            <a:endParaRPr lang="it-IT" sz="2900" dirty="0" smtClean="0"/>
          </a:p>
          <a:p>
            <a:pPr algn="l"/>
            <a:endParaRPr lang="it-IT" sz="2900" dirty="0"/>
          </a:p>
          <a:p>
            <a:pPr algn="l"/>
            <a:endParaRPr lang="it-IT" sz="2900" dirty="0" smtClean="0"/>
          </a:p>
          <a:p>
            <a:pPr algn="l"/>
            <a:endParaRPr lang="it-IT" sz="2900" dirty="0"/>
          </a:p>
          <a:p>
            <a:pPr algn="l"/>
            <a:endParaRPr lang="it-IT" sz="2900" dirty="0" smtClean="0"/>
          </a:p>
          <a:p>
            <a:pPr algn="l"/>
            <a:endParaRPr lang="it-IT" sz="2900" dirty="0"/>
          </a:p>
          <a:p>
            <a:pPr algn="l"/>
            <a:endParaRPr lang="it-IT" sz="2900" dirty="0" smtClean="0"/>
          </a:p>
          <a:p>
            <a:pPr algn="l"/>
            <a:endParaRPr lang="it-IT" sz="2900" dirty="0"/>
          </a:p>
          <a:p>
            <a:pPr algn="l"/>
            <a:r>
              <a:rPr lang="it-IT" dirty="0" smtClean="0"/>
              <a:t>	 </a:t>
            </a:r>
          </a:p>
          <a:p>
            <a:pPr algn="ctr"/>
            <a:endParaRPr lang="it-IT" dirty="0"/>
          </a:p>
        </p:txBody>
      </p:sp>
      <p:sp>
        <p:nvSpPr>
          <p:cNvPr id="5" name="Fumetto 4 4"/>
          <p:cNvSpPr/>
          <p:nvPr/>
        </p:nvSpPr>
        <p:spPr>
          <a:xfrm>
            <a:off x="1691680" y="291387"/>
            <a:ext cx="4084798" cy="203921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BONUS ASILO NIDO</a:t>
            </a:r>
            <a:endParaRPr lang="it-IT" dirty="0"/>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708920"/>
            <a:ext cx="26860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539552" y="2472566"/>
            <a:ext cx="8064896" cy="3908762"/>
          </a:xfrm>
          <a:prstGeom prst="rect">
            <a:avLst/>
          </a:prstGeom>
        </p:spPr>
        <p:txBody>
          <a:bodyPr wrap="square">
            <a:spAutoFit/>
          </a:bodyPr>
          <a:lstStyle/>
          <a:p>
            <a:pPr marL="3055938"/>
            <a:endParaRPr lang="it-IT" sz="2000" dirty="0" smtClean="0"/>
          </a:p>
          <a:p>
            <a:pPr marL="3055938" algn="ctr"/>
            <a:r>
              <a:rPr lang="it-IT" sz="1200" b="1" dirty="0" smtClean="0">
                <a:solidFill>
                  <a:srgbClr val="00B050"/>
                </a:solidFill>
              </a:rPr>
              <a:t>CONTRIBUTO ASILO NIDO/Bonus asilo nido</a:t>
            </a:r>
          </a:p>
          <a:p>
            <a:pPr marL="3055938" algn="ctr"/>
            <a:r>
              <a:rPr lang="it-IT" sz="1200" b="1" dirty="0" smtClean="0">
                <a:solidFill>
                  <a:srgbClr val="00B050"/>
                </a:solidFill>
              </a:rPr>
              <a:t>Circ. 88/2017</a:t>
            </a:r>
          </a:p>
          <a:p>
            <a:pPr marL="3055938" algn="ctr"/>
            <a:endParaRPr lang="it-IT" sz="1200" dirty="0"/>
          </a:p>
          <a:p>
            <a:pPr marL="3227388" indent="-171450">
              <a:buFont typeface="Arial" panose="020B0604020202020204" pitchFamily="34" charset="0"/>
              <a:buChar char="•"/>
            </a:pPr>
            <a:r>
              <a:rPr lang="it-IT" sz="1200" dirty="0" smtClean="0"/>
              <a:t>È corrisposto </a:t>
            </a:r>
            <a:r>
              <a:rPr lang="it-IT" sz="1200" dirty="0"/>
              <a:t>direttamente dall’INPS </a:t>
            </a:r>
            <a:r>
              <a:rPr lang="it-IT" sz="1200" dirty="0" smtClean="0"/>
              <a:t>su </a:t>
            </a:r>
            <a:r>
              <a:rPr lang="it-IT" sz="1200" dirty="0"/>
              <a:t>domanda del genitore, </a:t>
            </a:r>
            <a:r>
              <a:rPr lang="it-IT" sz="1200" dirty="0" smtClean="0"/>
              <a:t>fino </a:t>
            </a:r>
            <a:r>
              <a:rPr lang="it-IT" sz="1200" dirty="0"/>
              <a:t>ad un massimo 1000 euro</a:t>
            </a:r>
            <a:r>
              <a:rPr lang="it-IT" sz="1200" dirty="0" smtClean="0"/>
              <a:t>.</a:t>
            </a:r>
          </a:p>
          <a:p>
            <a:pPr marL="3227388" indent="-171450">
              <a:buFont typeface="Arial" panose="020B0604020202020204" pitchFamily="34" charset="0"/>
              <a:buChar char="•"/>
            </a:pPr>
            <a:r>
              <a:rPr lang="it-IT" sz="1200" dirty="0" smtClean="0"/>
              <a:t>La domanda va presentata telematicamente all’Inps </a:t>
            </a:r>
          </a:p>
          <a:p>
            <a:pPr marL="3227388" indent="-171450">
              <a:buFont typeface="Arial" panose="020B0604020202020204" pitchFamily="34" charset="0"/>
              <a:buChar char="•"/>
            </a:pPr>
            <a:endParaRPr lang="it-IT" sz="1200" dirty="0" smtClean="0"/>
          </a:p>
          <a:p>
            <a:pPr marL="3227388" indent="-171450">
              <a:buFont typeface="Arial" panose="020B0604020202020204" pitchFamily="34" charset="0"/>
              <a:buChar char="•"/>
            </a:pPr>
            <a:r>
              <a:rPr lang="it-IT" sz="1200" dirty="0" smtClean="0"/>
              <a:t>L’evento </a:t>
            </a:r>
            <a:r>
              <a:rPr lang="it-IT" sz="1200" dirty="0"/>
              <a:t>per il quale si richiede il beneficio </a:t>
            </a:r>
            <a:r>
              <a:rPr lang="it-IT" sz="1200" dirty="0" smtClean="0"/>
              <a:t>può essere:</a:t>
            </a:r>
            <a:endParaRPr lang="it-IT" sz="1200" dirty="0"/>
          </a:p>
          <a:p>
            <a:pPr marL="3055938"/>
            <a:r>
              <a:rPr lang="it-IT" sz="1200" dirty="0"/>
              <a:t> </a:t>
            </a:r>
          </a:p>
          <a:p>
            <a:pPr marL="3055938"/>
            <a:r>
              <a:rPr lang="it-IT" sz="1200" dirty="0"/>
              <a:t>a)   Pagamento di rette relative alla frequenza di asili nido pubblici e privati </a:t>
            </a:r>
            <a:r>
              <a:rPr lang="it-IT" sz="1200" dirty="0" smtClean="0"/>
              <a:t>autorizzati: “Contributo asilo nido”;</a:t>
            </a:r>
            <a:endParaRPr lang="it-IT" sz="1200" dirty="0"/>
          </a:p>
          <a:p>
            <a:pPr marL="3055938"/>
            <a:r>
              <a:rPr lang="it-IT" sz="1200" dirty="0"/>
              <a:t> </a:t>
            </a:r>
          </a:p>
          <a:p>
            <a:pPr marL="3284538" indent="-228600">
              <a:buAutoNum type="alphaLcParenR" startAt="2"/>
            </a:pPr>
            <a:r>
              <a:rPr lang="it-IT" sz="1200" dirty="0" smtClean="0"/>
              <a:t>Introduzione </a:t>
            </a:r>
            <a:r>
              <a:rPr lang="it-IT" sz="1200" dirty="0"/>
              <a:t>di forme di supporto presso la propria abitazione a favore dei bambini affetti da gravi patologie </a:t>
            </a:r>
            <a:r>
              <a:rPr lang="it-IT" sz="1200" dirty="0" smtClean="0"/>
              <a:t>croniche: “</a:t>
            </a:r>
            <a:r>
              <a:rPr lang="it-IT" sz="1200" dirty="0"/>
              <a:t>Contributo per introduzione di forme di supporto presso la propria abitazione</a:t>
            </a:r>
            <a:r>
              <a:rPr lang="it-IT" sz="1200" dirty="0" smtClean="0"/>
              <a:t>”.</a:t>
            </a:r>
          </a:p>
          <a:p>
            <a:pPr marL="3284538" indent="-228600">
              <a:buAutoNum type="alphaLcParenR" startAt="2"/>
            </a:pPr>
            <a:endParaRPr lang="it-IT" sz="1200" dirty="0"/>
          </a:p>
          <a:p>
            <a:pPr marL="3284538" indent="-228600">
              <a:buAutoNum type="alphaLcParenR" startAt="2"/>
            </a:pPr>
            <a:endParaRPr lang="it-IT" sz="1200" dirty="0" smtClean="0"/>
          </a:p>
          <a:p>
            <a:pPr marL="3284538" indent="-228600">
              <a:buAutoNum type="alphaLcParenR" startAt="2"/>
            </a:pPr>
            <a:endParaRPr lang="it-IT" sz="12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9" y="2694037"/>
            <a:ext cx="268605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303768"/>
            <a:ext cx="1224136" cy="1500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44041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332656"/>
            <a:ext cx="8640960" cy="6192688"/>
          </a:xfrm>
          <a:solidFill>
            <a:schemeClr val="bg2">
              <a:lumMod val="20000"/>
              <a:lumOff val="80000"/>
            </a:schemeClr>
          </a:solidFill>
        </p:spPr>
        <p:txBody>
          <a:bodyPr>
            <a:normAutofit fontScale="55000" lnSpcReduction="20000"/>
          </a:bodyPr>
          <a:lstStyle/>
          <a:p>
            <a:pPr algn="l"/>
            <a:endParaRPr lang="it-IT" dirty="0"/>
          </a:p>
          <a:p>
            <a:pPr algn="l"/>
            <a:endParaRPr lang="it-IT" dirty="0" smtClean="0"/>
          </a:p>
          <a:p>
            <a:pPr algn="l"/>
            <a:r>
              <a:rPr lang="it-IT" dirty="0" smtClean="0"/>
              <a:t>	</a:t>
            </a:r>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r>
              <a:rPr lang="it-IT" dirty="0" smtClean="0"/>
              <a:t>			   </a:t>
            </a:r>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r>
              <a:rPr lang="it-IT" dirty="0"/>
              <a:t>	</a:t>
            </a:r>
            <a:r>
              <a:rPr lang="it-IT" dirty="0" smtClean="0"/>
              <a:t>		    </a:t>
            </a:r>
          </a:p>
          <a:p>
            <a:pPr algn="l"/>
            <a:r>
              <a:rPr lang="it-IT" sz="2600" dirty="0" smtClean="0"/>
              <a:t>			   </a:t>
            </a:r>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endParaRPr lang="it-IT" dirty="0" smtClean="0"/>
          </a:p>
          <a:p>
            <a:pPr algn="l"/>
            <a:endParaRPr lang="it-IT" dirty="0"/>
          </a:p>
          <a:p>
            <a:pPr algn="l"/>
            <a:endParaRPr lang="it-IT" dirty="0" smtClean="0"/>
          </a:p>
          <a:p>
            <a:pPr algn="l"/>
            <a:endParaRPr lang="it-IT" sz="2900" dirty="0" smtClean="0"/>
          </a:p>
          <a:p>
            <a:pPr algn="l"/>
            <a:endParaRPr lang="it-IT" sz="2900" dirty="0"/>
          </a:p>
          <a:p>
            <a:pPr algn="l"/>
            <a:endParaRPr lang="it-IT" sz="2900" dirty="0" smtClean="0"/>
          </a:p>
          <a:p>
            <a:pPr algn="l"/>
            <a:endParaRPr lang="it-IT" sz="2900" dirty="0"/>
          </a:p>
          <a:p>
            <a:pPr algn="l"/>
            <a:endParaRPr lang="it-IT" sz="2900" dirty="0" smtClean="0"/>
          </a:p>
          <a:p>
            <a:pPr algn="l"/>
            <a:endParaRPr lang="it-IT" sz="2900" dirty="0"/>
          </a:p>
          <a:p>
            <a:pPr algn="l"/>
            <a:endParaRPr lang="it-IT" sz="2900" dirty="0" smtClean="0"/>
          </a:p>
          <a:p>
            <a:pPr algn="l"/>
            <a:endParaRPr lang="it-IT" sz="2900" dirty="0"/>
          </a:p>
          <a:p>
            <a:pPr algn="l"/>
            <a:r>
              <a:rPr lang="it-IT" dirty="0" smtClean="0"/>
              <a:t>	 </a:t>
            </a:r>
          </a:p>
          <a:p>
            <a:pPr algn="ctr"/>
            <a:endParaRPr lang="it-IT" dirty="0"/>
          </a:p>
        </p:txBody>
      </p:sp>
      <p:sp>
        <p:nvSpPr>
          <p:cNvPr id="5" name="Fumetto 4 4"/>
          <p:cNvSpPr/>
          <p:nvPr/>
        </p:nvSpPr>
        <p:spPr>
          <a:xfrm>
            <a:off x="1691680" y="291387"/>
            <a:ext cx="4084798" cy="203921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BONUS ASILO NIDO</a:t>
            </a:r>
            <a:endParaRPr lang="it-IT" dirty="0"/>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708920"/>
            <a:ext cx="26860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539552" y="2472566"/>
            <a:ext cx="8064896" cy="3908762"/>
          </a:xfrm>
          <a:prstGeom prst="rect">
            <a:avLst/>
          </a:prstGeom>
        </p:spPr>
        <p:txBody>
          <a:bodyPr wrap="square">
            <a:spAutoFit/>
          </a:bodyPr>
          <a:lstStyle/>
          <a:p>
            <a:pPr marL="3055938"/>
            <a:endParaRPr lang="it-IT" sz="2000" dirty="0" smtClean="0"/>
          </a:p>
          <a:p>
            <a:pPr marL="3055938" algn="ctr"/>
            <a:r>
              <a:rPr lang="it-IT" sz="1200" b="1" dirty="0">
                <a:solidFill>
                  <a:srgbClr val="00B050"/>
                </a:solidFill>
              </a:rPr>
              <a:t>CONTRIBUTO ASILO </a:t>
            </a:r>
            <a:r>
              <a:rPr lang="it-IT" sz="1200" b="1" dirty="0" smtClean="0">
                <a:solidFill>
                  <a:srgbClr val="00B050"/>
                </a:solidFill>
              </a:rPr>
              <a:t>NIDO</a:t>
            </a:r>
          </a:p>
          <a:p>
            <a:pPr marL="3055938" algn="ctr"/>
            <a:r>
              <a:rPr lang="it-IT" sz="1200" b="1" dirty="0">
                <a:solidFill>
                  <a:srgbClr val="00B050"/>
                </a:solidFill>
              </a:rPr>
              <a:t>Circ. 88/2017</a:t>
            </a:r>
          </a:p>
          <a:p>
            <a:pPr marL="3055938" algn="ctr"/>
            <a:endParaRPr lang="it-IT" sz="1200" b="1" dirty="0">
              <a:solidFill>
                <a:srgbClr val="00B050"/>
              </a:solidFill>
            </a:endParaRPr>
          </a:p>
          <a:p>
            <a:pPr marL="3055938"/>
            <a:endParaRPr lang="it-IT" sz="1200" dirty="0"/>
          </a:p>
          <a:p>
            <a:pPr marL="3227388" indent="-171450">
              <a:buFont typeface="Arial" panose="020B0604020202020204" pitchFamily="34" charset="0"/>
              <a:buChar char="•"/>
            </a:pPr>
            <a:r>
              <a:rPr lang="it-IT" sz="1200" dirty="0"/>
              <a:t>è previsto il </a:t>
            </a:r>
            <a:r>
              <a:rPr lang="it-IT" sz="1200" dirty="0" smtClean="0"/>
              <a:t>pagamento parametrato, </a:t>
            </a:r>
            <a:r>
              <a:rPr lang="it-IT" sz="1200" dirty="0"/>
              <a:t>per ogni anno di </a:t>
            </a:r>
            <a:r>
              <a:rPr lang="it-IT" sz="1200" dirty="0" smtClean="0"/>
              <a:t>riferimento, </a:t>
            </a:r>
            <a:r>
              <a:rPr lang="it-IT" sz="1200" dirty="0"/>
              <a:t>a 11 mensilità da corrispondere in base alla domanda del genitore richiedente</a:t>
            </a:r>
            <a:r>
              <a:rPr lang="it-IT" sz="1200" dirty="0" smtClean="0"/>
              <a:t>.</a:t>
            </a:r>
          </a:p>
          <a:p>
            <a:pPr marL="3227388" indent="-171450">
              <a:buFont typeface="Arial" panose="020B0604020202020204" pitchFamily="34" charset="0"/>
              <a:buChar char="•"/>
            </a:pPr>
            <a:endParaRPr lang="it-IT" sz="1200" dirty="0"/>
          </a:p>
          <a:p>
            <a:pPr marL="3227388" indent="-171450">
              <a:buFont typeface="Arial" panose="020B0604020202020204" pitchFamily="34" charset="0"/>
              <a:buChar char="•"/>
            </a:pPr>
            <a:r>
              <a:rPr lang="it-IT" sz="1200" dirty="0"/>
              <a:t>Il contributo verrà erogato </a:t>
            </a:r>
            <a:r>
              <a:rPr lang="it-IT" sz="1200" dirty="0" smtClean="0"/>
              <a:t>dietro </a:t>
            </a:r>
            <a:r>
              <a:rPr lang="it-IT" sz="1200" dirty="0"/>
              <a:t>presentazione da parte del genitore della documentazione attestante </a:t>
            </a:r>
            <a:r>
              <a:rPr lang="it-IT" sz="1200" dirty="0" smtClean="0"/>
              <a:t>l’avvenuto pagamento </a:t>
            </a:r>
            <a:r>
              <a:rPr lang="it-IT" sz="1200" dirty="0"/>
              <a:t>delle singole rette</a:t>
            </a:r>
            <a:r>
              <a:rPr lang="it-IT" sz="1200" dirty="0" smtClean="0"/>
              <a:t>.</a:t>
            </a:r>
          </a:p>
          <a:p>
            <a:pPr marL="3227388" indent="-171450">
              <a:buFont typeface="Arial" panose="020B0604020202020204" pitchFamily="34" charset="0"/>
              <a:buChar char="•"/>
            </a:pPr>
            <a:endParaRPr lang="it-IT" sz="1200" dirty="0"/>
          </a:p>
          <a:p>
            <a:pPr marL="3227388" indent="-171450">
              <a:buFont typeface="Arial" panose="020B0604020202020204" pitchFamily="34" charset="0"/>
              <a:buChar char="•"/>
            </a:pPr>
            <a:r>
              <a:rPr lang="it-IT" sz="1200" dirty="0"/>
              <a:t>L’erogazione del bonus avverrà con cadenza mensile direttamente al  beneficiario fino a concorrenza dell’importo massimo mensile</a:t>
            </a:r>
            <a:r>
              <a:rPr lang="it-IT" sz="1200" dirty="0" smtClean="0"/>
              <a:t>.</a:t>
            </a:r>
          </a:p>
          <a:p>
            <a:pPr marL="3227388" indent="-171450">
              <a:buFont typeface="Arial" panose="020B0604020202020204" pitchFamily="34" charset="0"/>
              <a:buChar char="•"/>
            </a:pPr>
            <a:endParaRPr lang="it-IT" sz="1200" dirty="0"/>
          </a:p>
          <a:p>
            <a:pPr marL="3227388" indent="-171450">
              <a:buFont typeface="Arial" panose="020B0604020202020204" pitchFamily="34" charset="0"/>
              <a:buChar char="•"/>
            </a:pPr>
            <a:r>
              <a:rPr lang="it-IT" sz="1200" dirty="0"/>
              <a:t>Per ogni retta mensile pagata e documentata il genitore avrà diritto ad un contributo mensile di importo massimo di euro 90,91 (1000 euro:11 mensilità</a:t>
            </a:r>
            <a:r>
              <a:rPr lang="it-IT" sz="1200" dirty="0" smtClean="0"/>
              <a:t>).</a:t>
            </a:r>
            <a:endParaRPr lang="it-IT" sz="12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9" y="2694037"/>
            <a:ext cx="268605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303768"/>
            <a:ext cx="1224136" cy="1500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68200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332656"/>
            <a:ext cx="8640960" cy="6192688"/>
          </a:xfrm>
          <a:solidFill>
            <a:schemeClr val="bg2">
              <a:lumMod val="20000"/>
              <a:lumOff val="80000"/>
            </a:schemeClr>
          </a:solidFill>
        </p:spPr>
        <p:txBody>
          <a:bodyPr>
            <a:normAutofit fontScale="55000" lnSpcReduction="20000"/>
          </a:bodyPr>
          <a:lstStyle/>
          <a:p>
            <a:pPr algn="l"/>
            <a:endParaRPr lang="it-IT" dirty="0"/>
          </a:p>
          <a:p>
            <a:pPr algn="l"/>
            <a:endParaRPr lang="it-IT" dirty="0" smtClean="0"/>
          </a:p>
          <a:p>
            <a:pPr algn="l"/>
            <a:r>
              <a:rPr lang="it-IT" dirty="0" smtClean="0"/>
              <a:t>	</a:t>
            </a:r>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r>
              <a:rPr lang="it-IT" dirty="0" smtClean="0"/>
              <a:t>			   </a:t>
            </a:r>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r>
              <a:rPr lang="it-IT" dirty="0"/>
              <a:t>	</a:t>
            </a:r>
            <a:r>
              <a:rPr lang="it-IT" dirty="0" smtClean="0"/>
              <a:t>		    </a:t>
            </a:r>
          </a:p>
          <a:p>
            <a:pPr algn="l"/>
            <a:r>
              <a:rPr lang="it-IT" sz="2600" dirty="0" smtClean="0"/>
              <a:t>			   </a:t>
            </a:r>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endParaRPr lang="it-IT" dirty="0" smtClean="0"/>
          </a:p>
          <a:p>
            <a:pPr algn="l"/>
            <a:endParaRPr lang="it-IT" dirty="0"/>
          </a:p>
          <a:p>
            <a:pPr algn="l"/>
            <a:endParaRPr lang="it-IT" dirty="0" smtClean="0"/>
          </a:p>
          <a:p>
            <a:pPr algn="l"/>
            <a:endParaRPr lang="it-IT" sz="2900" dirty="0" smtClean="0"/>
          </a:p>
          <a:p>
            <a:pPr algn="l"/>
            <a:endParaRPr lang="it-IT" sz="2900" dirty="0"/>
          </a:p>
          <a:p>
            <a:pPr algn="l"/>
            <a:endParaRPr lang="it-IT" sz="2900" dirty="0" smtClean="0"/>
          </a:p>
          <a:p>
            <a:pPr algn="l"/>
            <a:endParaRPr lang="it-IT" sz="2900" dirty="0"/>
          </a:p>
          <a:p>
            <a:pPr algn="l"/>
            <a:endParaRPr lang="it-IT" sz="2900" dirty="0" smtClean="0"/>
          </a:p>
          <a:p>
            <a:pPr algn="l"/>
            <a:endParaRPr lang="it-IT" sz="2900" dirty="0"/>
          </a:p>
          <a:p>
            <a:pPr algn="l"/>
            <a:endParaRPr lang="it-IT" sz="2900" dirty="0" smtClean="0"/>
          </a:p>
          <a:p>
            <a:pPr algn="l"/>
            <a:endParaRPr lang="it-IT" sz="2900" dirty="0"/>
          </a:p>
          <a:p>
            <a:pPr algn="l"/>
            <a:r>
              <a:rPr lang="it-IT" dirty="0" smtClean="0"/>
              <a:t>	 </a:t>
            </a:r>
          </a:p>
          <a:p>
            <a:pPr algn="ctr"/>
            <a:endParaRPr lang="it-IT" dirty="0"/>
          </a:p>
        </p:txBody>
      </p:sp>
      <p:sp>
        <p:nvSpPr>
          <p:cNvPr id="5" name="Fumetto 4 4"/>
          <p:cNvSpPr/>
          <p:nvPr/>
        </p:nvSpPr>
        <p:spPr>
          <a:xfrm>
            <a:off x="1691680" y="291387"/>
            <a:ext cx="4084798" cy="203921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BONUS ASILO NIDO</a:t>
            </a:r>
            <a:endParaRPr lang="it-IT" dirty="0"/>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708920"/>
            <a:ext cx="26860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251520" y="2276872"/>
            <a:ext cx="8640960" cy="4093428"/>
          </a:xfrm>
          <a:prstGeom prst="rect">
            <a:avLst/>
          </a:prstGeom>
        </p:spPr>
        <p:txBody>
          <a:bodyPr wrap="square">
            <a:spAutoFit/>
          </a:bodyPr>
          <a:lstStyle/>
          <a:p>
            <a:pPr marL="3055938"/>
            <a:endParaRPr lang="it-IT" sz="2000" dirty="0" smtClean="0"/>
          </a:p>
          <a:p>
            <a:pPr marL="3055938" algn="ctr"/>
            <a:r>
              <a:rPr lang="it-IT" sz="1200" b="1" dirty="0" smtClean="0">
                <a:solidFill>
                  <a:srgbClr val="00B050"/>
                </a:solidFill>
              </a:rPr>
              <a:t>CONTRIBUTO PER L’INTRODUZIONE DI FORME DI SUPPORTO PRESSO LA PROPRIA ABITAZIONE</a:t>
            </a:r>
          </a:p>
          <a:p>
            <a:pPr marL="3055938" algn="ctr"/>
            <a:r>
              <a:rPr lang="it-IT" sz="1200" b="1" dirty="0">
                <a:solidFill>
                  <a:srgbClr val="00B050"/>
                </a:solidFill>
              </a:rPr>
              <a:t>Circ. </a:t>
            </a:r>
            <a:r>
              <a:rPr lang="it-IT" sz="1200" b="1" dirty="0" smtClean="0">
                <a:solidFill>
                  <a:srgbClr val="00B050"/>
                </a:solidFill>
              </a:rPr>
              <a:t>88/2017</a:t>
            </a:r>
            <a:endParaRPr lang="it-IT" sz="1200" b="1" dirty="0">
              <a:solidFill>
                <a:srgbClr val="00B050"/>
              </a:solidFill>
            </a:endParaRPr>
          </a:p>
          <a:p>
            <a:pPr marL="3055938" algn="ctr"/>
            <a:endParaRPr lang="it-IT" sz="1200" b="1" dirty="0" smtClean="0">
              <a:solidFill>
                <a:srgbClr val="00B050"/>
              </a:solidFill>
            </a:endParaRPr>
          </a:p>
          <a:p>
            <a:pPr marL="3227388" indent="-171450">
              <a:buFont typeface="Arial" panose="020B0604020202020204" pitchFamily="34" charset="0"/>
              <a:buChar char="•"/>
            </a:pPr>
            <a:r>
              <a:rPr lang="it-IT" sz="1200" dirty="0" smtClean="0"/>
              <a:t>Ha l’obiettivo di favorire </a:t>
            </a:r>
            <a:r>
              <a:rPr lang="it-IT" sz="1200" dirty="0"/>
              <a:t>l’introduzione di forme di supporto presso la propria abitazione </a:t>
            </a:r>
            <a:r>
              <a:rPr lang="it-IT" sz="1200" dirty="0" smtClean="0"/>
              <a:t>dei </a:t>
            </a:r>
            <a:r>
              <a:rPr lang="it-IT" sz="1200" dirty="0"/>
              <a:t>bambini al di sotto dei tre anni, impossibilitati a frequentare gli asili nido in quanto affetti da gravi patologie </a:t>
            </a:r>
            <a:r>
              <a:rPr lang="it-IT" sz="1200" dirty="0" smtClean="0"/>
              <a:t>croniche.</a:t>
            </a:r>
          </a:p>
          <a:p>
            <a:pPr marL="3227388" indent="-171450">
              <a:buFont typeface="Arial" panose="020B0604020202020204" pitchFamily="34" charset="0"/>
              <a:buChar char="•"/>
            </a:pPr>
            <a:endParaRPr lang="it-IT" sz="1200" dirty="0"/>
          </a:p>
          <a:p>
            <a:pPr marL="3227388" indent="-171450">
              <a:buFont typeface="Arial" panose="020B0604020202020204" pitchFamily="34" charset="0"/>
              <a:buChar char="•"/>
            </a:pPr>
            <a:r>
              <a:rPr lang="it-IT" sz="1200" dirty="0" smtClean="0"/>
              <a:t>Il </a:t>
            </a:r>
            <a:r>
              <a:rPr lang="it-IT" sz="1200" dirty="0"/>
              <a:t>premio è</a:t>
            </a:r>
            <a:r>
              <a:rPr lang="it-IT" sz="1200" dirty="0" smtClean="0"/>
              <a:t> </a:t>
            </a:r>
            <a:r>
              <a:rPr lang="it-IT" sz="1200" dirty="0"/>
              <a:t>erogato dall’Istituto a seguito di presentazione da parte del genitore richiedente di un’attestazione rilasciata dal pediatra di libera scelta, che dichiari per l’intero anno di riferimento, “l’impossibilità del bambino a frequentare gli asili nido in ragione di una grave patologia cronica</a:t>
            </a:r>
            <a:r>
              <a:rPr lang="it-IT" sz="1200" dirty="0" smtClean="0"/>
              <a:t>”.</a:t>
            </a:r>
          </a:p>
          <a:p>
            <a:pPr marL="3055938"/>
            <a:r>
              <a:rPr lang="it-IT" sz="1200" dirty="0" smtClean="0"/>
              <a:t> </a:t>
            </a:r>
            <a:endParaRPr lang="it-IT" sz="1200" dirty="0"/>
          </a:p>
          <a:p>
            <a:pPr marL="3227388" indent="-171450">
              <a:buFont typeface="Arial" panose="020B0604020202020204" pitchFamily="34" charset="0"/>
              <a:buChar char="•"/>
            </a:pPr>
            <a:r>
              <a:rPr lang="it-IT" sz="1200" dirty="0" smtClean="0"/>
              <a:t>Il </a:t>
            </a:r>
            <a:r>
              <a:rPr lang="it-IT" sz="1200" dirty="0"/>
              <a:t>bonus </a:t>
            </a:r>
            <a:r>
              <a:rPr lang="it-IT" sz="1200" dirty="0" smtClean="0"/>
              <a:t>è pagato in </a:t>
            </a:r>
            <a:r>
              <a:rPr lang="it-IT" sz="1200" dirty="0"/>
              <a:t>un'unica soluzione, direttamente al genitore richiedente fino ad un massimo di 1000 euro</a:t>
            </a:r>
            <a:r>
              <a:rPr lang="it-IT" sz="1200" dirty="0" smtClean="0"/>
              <a:t>.</a:t>
            </a:r>
          </a:p>
          <a:p>
            <a:pPr marL="3227388" indent="-171450">
              <a:buFont typeface="Arial" panose="020B0604020202020204" pitchFamily="34" charset="0"/>
              <a:buChar char="•"/>
            </a:pPr>
            <a:endParaRPr lang="it-IT" sz="1200" dirty="0"/>
          </a:p>
          <a:p>
            <a:pPr marL="3227388" indent="-171450">
              <a:buFont typeface="Arial" panose="020B0604020202020204" pitchFamily="34" charset="0"/>
              <a:buChar char="•"/>
            </a:pPr>
            <a:r>
              <a:rPr lang="it-IT" sz="1200" dirty="0" smtClean="0"/>
              <a:t>È cumulabile </a:t>
            </a:r>
            <a:r>
              <a:rPr lang="it-IT" sz="1200" dirty="0"/>
              <a:t>con i benefici di cui all’art.1 commi 356 e 357 della legge n. 232 del 2016. </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9" y="2694037"/>
            <a:ext cx="268605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303768"/>
            <a:ext cx="1224136" cy="1500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44772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332656"/>
            <a:ext cx="8640960" cy="6192688"/>
          </a:xfrm>
          <a:solidFill>
            <a:schemeClr val="bg2">
              <a:lumMod val="20000"/>
              <a:lumOff val="80000"/>
            </a:schemeClr>
          </a:solidFill>
        </p:spPr>
        <p:txBody>
          <a:bodyPr>
            <a:normAutofit fontScale="55000" lnSpcReduction="20000"/>
          </a:bodyPr>
          <a:lstStyle/>
          <a:p>
            <a:pPr algn="l"/>
            <a:endParaRPr lang="it-IT" dirty="0"/>
          </a:p>
          <a:p>
            <a:pPr algn="l"/>
            <a:endParaRPr lang="it-IT" dirty="0" smtClean="0"/>
          </a:p>
          <a:p>
            <a:pPr algn="l"/>
            <a:r>
              <a:rPr lang="it-IT" dirty="0" smtClean="0"/>
              <a:t>	</a:t>
            </a:r>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r>
              <a:rPr lang="it-IT" dirty="0" smtClean="0"/>
              <a:t>			   </a:t>
            </a:r>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r>
              <a:rPr lang="it-IT" dirty="0"/>
              <a:t>	</a:t>
            </a:r>
            <a:r>
              <a:rPr lang="it-IT" dirty="0" smtClean="0"/>
              <a:t>		    </a:t>
            </a:r>
          </a:p>
          <a:p>
            <a:pPr algn="l"/>
            <a:r>
              <a:rPr lang="it-IT" sz="2600" dirty="0" smtClean="0"/>
              <a:t>			   </a:t>
            </a:r>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endParaRPr lang="it-IT" dirty="0" smtClean="0"/>
          </a:p>
          <a:p>
            <a:pPr algn="l"/>
            <a:endParaRPr lang="it-IT" dirty="0"/>
          </a:p>
          <a:p>
            <a:pPr algn="l"/>
            <a:endParaRPr lang="it-IT" dirty="0" smtClean="0"/>
          </a:p>
          <a:p>
            <a:pPr algn="l"/>
            <a:endParaRPr lang="it-IT" sz="2900" dirty="0" smtClean="0"/>
          </a:p>
          <a:p>
            <a:pPr algn="l"/>
            <a:endParaRPr lang="it-IT" sz="2900" dirty="0"/>
          </a:p>
          <a:p>
            <a:pPr algn="l"/>
            <a:endParaRPr lang="it-IT" sz="2900" dirty="0" smtClean="0"/>
          </a:p>
          <a:p>
            <a:pPr algn="l"/>
            <a:endParaRPr lang="it-IT" sz="2900" dirty="0"/>
          </a:p>
          <a:p>
            <a:pPr algn="l"/>
            <a:endParaRPr lang="it-IT" sz="2900" dirty="0" smtClean="0"/>
          </a:p>
          <a:p>
            <a:pPr algn="l"/>
            <a:endParaRPr lang="it-IT" sz="2900" dirty="0"/>
          </a:p>
          <a:p>
            <a:pPr algn="l"/>
            <a:endParaRPr lang="it-IT" sz="2900" dirty="0" smtClean="0"/>
          </a:p>
          <a:p>
            <a:pPr algn="l"/>
            <a:endParaRPr lang="it-IT" sz="2900" dirty="0"/>
          </a:p>
          <a:p>
            <a:pPr algn="l"/>
            <a:r>
              <a:rPr lang="it-IT" dirty="0" smtClean="0"/>
              <a:t>	 </a:t>
            </a:r>
          </a:p>
          <a:p>
            <a:pPr algn="ctr"/>
            <a:endParaRPr lang="it-IT" dirty="0"/>
          </a:p>
        </p:txBody>
      </p:sp>
      <p:sp>
        <p:nvSpPr>
          <p:cNvPr id="5" name="Fumetto 4 4"/>
          <p:cNvSpPr/>
          <p:nvPr/>
        </p:nvSpPr>
        <p:spPr>
          <a:xfrm>
            <a:off x="1691680" y="291387"/>
            <a:ext cx="4084798" cy="203921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IO SONO SALTUARIA</a:t>
            </a:r>
            <a:endParaRPr lang="it-IT" dirty="0"/>
          </a:p>
        </p:txBody>
      </p:sp>
      <p:sp>
        <p:nvSpPr>
          <p:cNvPr id="2" name="Rettangolo 1"/>
          <p:cNvSpPr/>
          <p:nvPr/>
        </p:nvSpPr>
        <p:spPr>
          <a:xfrm>
            <a:off x="539552" y="2492896"/>
            <a:ext cx="8064896" cy="4093428"/>
          </a:xfrm>
          <a:prstGeom prst="rect">
            <a:avLst/>
          </a:prstGeom>
        </p:spPr>
        <p:txBody>
          <a:bodyPr wrap="square">
            <a:spAutoFit/>
          </a:bodyPr>
          <a:lstStyle/>
          <a:p>
            <a:pPr marL="3055938"/>
            <a:endParaRPr lang="it-IT" sz="2000" dirty="0" smtClean="0"/>
          </a:p>
          <a:p>
            <a:pPr marL="3055938" algn="ctr"/>
            <a:r>
              <a:rPr lang="it-IT" sz="1200" b="1" dirty="0" smtClean="0">
                <a:solidFill>
                  <a:srgbClr val="00B050"/>
                </a:solidFill>
              </a:rPr>
              <a:t>L’ASSEGNO DI MATERNITA’ DEI COMUNI</a:t>
            </a:r>
          </a:p>
          <a:p>
            <a:pPr marL="3055938"/>
            <a:r>
              <a:rPr lang="it-IT" sz="1200" b="1" dirty="0" smtClean="0">
                <a:solidFill>
                  <a:srgbClr val="00B050"/>
                </a:solidFill>
              </a:rPr>
              <a:t>             Art</a:t>
            </a:r>
            <a:r>
              <a:rPr lang="it-IT" sz="1200" b="1" dirty="0">
                <a:solidFill>
                  <a:srgbClr val="00B050"/>
                </a:solidFill>
              </a:rPr>
              <a:t>. 74</a:t>
            </a:r>
            <a:r>
              <a:rPr lang="it-IT" sz="1200" b="1" dirty="0" smtClean="0">
                <a:solidFill>
                  <a:srgbClr val="00B050"/>
                </a:solidFill>
              </a:rPr>
              <a:t>. T.U.  </a:t>
            </a:r>
            <a:r>
              <a:rPr lang="it-IT" sz="1200" b="1" dirty="0">
                <a:solidFill>
                  <a:srgbClr val="00B050"/>
                </a:solidFill>
              </a:rPr>
              <a:t>Assegno di </a:t>
            </a:r>
            <a:r>
              <a:rPr lang="it-IT" sz="1200" b="1" dirty="0" smtClean="0">
                <a:solidFill>
                  <a:srgbClr val="00B050"/>
                </a:solidFill>
              </a:rPr>
              <a:t>maternità </a:t>
            </a:r>
            <a:r>
              <a:rPr lang="it-IT" sz="1200" b="1" dirty="0">
                <a:solidFill>
                  <a:srgbClr val="00B050"/>
                </a:solidFill>
              </a:rPr>
              <a:t>di base </a:t>
            </a:r>
            <a:endParaRPr lang="it-IT" sz="1200" b="1" dirty="0" smtClean="0">
              <a:solidFill>
                <a:srgbClr val="00B050"/>
              </a:solidFill>
            </a:endParaRPr>
          </a:p>
          <a:p>
            <a:pPr marL="3055938"/>
            <a:endParaRPr lang="it-IT" sz="1200" dirty="0"/>
          </a:p>
          <a:p>
            <a:pPr marL="3055938"/>
            <a:r>
              <a:rPr lang="it-IT" sz="1200" dirty="0"/>
              <a:t>L'assegno di maternità di base </a:t>
            </a:r>
            <a:r>
              <a:rPr lang="it-IT" sz="1200" dirty="0" smtClean="0"/>
              <a:t>o assegno </a:t>
            </a:r>
            <a:r>
              <a:rPr lang="it-IT" sz="1200" dirty="0"/>
              <a:t>di maternità dei </a:t>
            </a:r>
            <a:r>
              <a:rPr lang="it-IT" sz="1200" dirty="0" smtClean="0"/>
              <a:t>Comuni </a:t>
            </a:r>
            <a:r>
              <a:rPr lang="it-IT" sz="1200" dirty="0"/>
              <a:t>è una prestazione assistenziale </a:t>
            </a:r>
            <a:r>
              <a:rPr lang="it-IT" sz="1200" b="1" dirty="0"/>
              <a:t>concessa dai Comuni </a:t>
            </a:r>
            <a:r>
              <a:rPr lang="it-IT" sz="1200" dirty="0"/>
              <a:t>ed erogata dall’Inps</a:t>
            </a:r>
            <a:r>
              <a:rPr lang="it-IT" sz="1200" dirty="0" smtClean="0"/>
              <a:t>.</a:t>
            </a:r>
          </a:p>
          <a:p>
            <a:pPr marL="3055938"/>
            <a:endParaRPr lang="it-IT" sz="1200" dirty="0"/>
          </a:p>
          <a:p>
            <a:pPr marL="3055938"/>
            <a:r>
              <a:rPr lang="it-IT" sz="1200" dirty="0"/>
              <a:t>L'assegno </a:t>
            </a:r>
            <a:r>
              <a:rPr lang="it-IT" sz="1200" b="1" dirty="0"/>
              <a:t>non è cumulabile </a:t>
            </a:r>
            <a:r>
              <a:rPr lang="it-IT" sz="1200" dirty="0"/>
              <a:t>con altri trattamenti previdenziali, fatto salvo l'eventuale diritto a percepire dal Comune la quota differenziale.</a:t>
            </a:r>
          </a:p>
          <a:p>
            <a:pPr marL="3055938"/>
            <a:endParaRPr lang="it-IT" sz="1200" dirty="0" smtClean="0"/>
          </a:p>
          <a:p>
            <a:pPr marL="1588"/>
            <a:r>
              <a:rPr lang="it-IT" sz="1200" dirty="0" smtClean="0"/>
              <a:t>Il </a:t>
            </a:r>
            <a:r>
              <a:rPr lang="it-IT" sz="1200" dirty="0"/>
              <a:t>diritto all'assegno è riconosciuto in presenza di determinati requisiti reddituali, la </a:t>
            </a:r>
            <a:r>
              <a:rPr lang="it-IT" sz="1200" b="1" dirty="0"/>
              <a:t>cui verifica compete al Comune di </a:t>
            </a:r>
            <a:r>
              <a:rPr lang="it-IT" sz="1200" b="1" dirty="0" smtClean="0"/>
              <a:t>residenza.</a:t>
            </a:r>
            <a:endParaRPr lang="it-IT" sz="1200" b="1" dirty="0"/>
          </a:p>
          <a:p>
            <a:pPr marL="3055938"/>
            <a:endParaRPr lang="it-IT" sz="1200" dirty="0" smtClean="0"/>
          </a:p>
          <a:p>
            <a:pPr marL="1588"/>
            <a:r>
              <a:rPr lang="it-IT" sz="1200" b="1" dirty="0" smtClean="0"/>
              <a:t>La </a:t>
            </a:r>
            <a:r>
              <a:rPr lang="it-IT" sz="1200" b="1" dirty="0"/>
              <a:t>domanda deve essere presentata al Comune di residenza </a:t>
            </a:r>
            <a:r>
              <a:rPr lang="it-IT" sz="1200" dirty="0"/>
              <a:t>(entro 6 mesi dalla nascita del bambino o dall'effettivo ingresso del minore in famiglia nel caso di adozione o affidamento), al quale compete la verifica della sussistenza dei requisiti di legge per la concessione </a:t>
            </a:r>
            <a:r>
              <a:rPr lang="it-IT" sz="1200" dirty="0" smtClean="0"/>
              <a:t>della prestazione.</a:t>
            </a:r>
            <a:endParaRPr lang="it-IT" sz="1200" dirty="0"/>
          </a:p>
          <a:p>
            <a:pPr marL="3055938"/>
            <a:endParaRPr lang="it-IT" sz="1200" dirty="0"/>
          </a:p>
          <a:p>
            <a:pPr marL="1588"/>
            <a:r>
              <a:rPr lang="it-IT" sz="1200" dirty="0"/>
              <a:t>L'importo dell'assegno è rivalutato ogni anno sulla base della variazione dell'indice dei prezzi al consumo per le famiglie di operai e impiegati calcolato </a:t>
            </a:r>
            <a:r>
              <a:rPr lang="it-IT" sz="1200" dirty="0" smtClean="0"/>
              <a:t>dall'ISTAT.</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9" y="2622029"/>
            <a:ext cx="268605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03768"/>
            <a:ext cx="1224136" cy="1500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1911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332656"/>
            <a:ext cx="8640960" cy="6192688"/>
          </a:xfrm>
          <a:solidFill>
            <a:schemeClr val="bg2">
              <a:lumMod val="20000"/>
              <a:lumOff val="80000"/>
            </a:schemeClr>
          </a:solidFill>
        </p:spPr>
        <p:txBody>
          <a:bodyPr/>
          <a:lstStyle/>
          <a:p>
            <a:pPr algn="l"/>
            <a:endParaRPr lang="it-IT" dirty="0" smtClean="0"/>
          </a:p>
          <a:p>
            <a:pPr algn="l"/>
            <a:endParaRPr lang="it-IT" dirty="0" smtClean="0"/>
          </a:p>
          <a:p>
            <a:pPr algn="l"/>
            <a:endParaRPr lang="it-IT" dirty="0" smtClean="0"/>
          </a:p>
          <a:p>
            <a:pPr algn="l"/>
            <a:r>
              <a:rPr lang="it-IT" dirty="0" smtClean="0"/>
              <a:t>	</a:t>
            </a:r>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ctr"/>
            <a:r>
              <a:rPr lang="it-IT" dirty="0" smtClean="0"/>
              <a:t>	 	</a:t>
            </a:r>
          </a:p>
          <a:p>
            <a:pPr algn="ctr"/>
            <a:endParaRPr lang="it-IT" dirty="0"/>
          </a:p>
        </p:txBody>
      </p:sp>
      <p:sp>
        <p:nvSpPr>
          <p:cNvPr id="5" name="Fumetto 4 4"/>
          <p:cNvSpPr/>
          <p:nvPr/>
        </p:nvSpPr>
        <p:spPr>
          <a:xfrm>
            <a:off x="2411760" y="834419"/>
            <a:ext cx="3816424" cy="165618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prstClr val="white"/>
                </a:solidFill>
              </a:rPr>
              <a:t>E a parto/adozione avvenuta?</a:t>
            </a:r>
            <a:endParaRPr lang="it-IT" dirty="0">
              <a:solidFill>
                <a:prstClr val="white"/>
              </a:solidFill>
            </a:endParaRPr>
          </a:p>
        </p:txBody>
      </p:sp>
      <p:sp>
        <p:nvSpPr>
          <p:cNvPr id="2" name="Rettangolo 1"/>
          <p:cNvSpPr/>
          <p:nvPr/>
        </p:nvSpPr>
        <p:spPr>
          <a:xfrm>
            <a:off x="3347864" y="2636912"/>
            <a:ext cx="6552728" cy="2246769"/>
          </a:xfrm>
          <a:prstGeom prst="rect">
            <a:avLst/>
          </a:prstGeom>
        </p:spPr>
        <p:txBody>
          <a:bodyPr wrap="square">
            <a:spAutoFit/>
          </a:bodyPr>
          <a:lstStyle/>
          <a:p>
            <a:pPr marL="895350"/>
            <a:endParaRPr lang="it-IT" sz="2000" dirty="0" smtClean="0">
              <a:solidFill>
                <a:prstClr val="black"/>
              </a:solidFill>
            </a:endParaRPr>
          </a:p>
          <a:p>
            <a:pPr marL="895350"/>
            <a:r>
              <a:rPr lang="it-IT" sz="2000" dirty="0" smtClean="0">
                <a:solidFill>
                  <a:prstClr val="black"/>
                </a:solidFill>
              </a:rPr>
              <a:t>		</a:t>
            </a:r>
            <a:r>
              <a:rPr lang="it-IT" sz="2000" b="1" dirty="0" smtClean="0"/>
              <a:t>Congedo parentale</a:t>
            </a:r>
            <a:endParaRPr lang="it-IT" sz="2000" b="1" dirty="0"/>
          </a:p>
          <a:p>
            <a:pPr marL="895350"/>
            <a:r>
              <a:rPr lang="it-IT" sz="2000" b="1" dirty="0" smtClean="0"/>
              <a:t>			</a:t>
            </a:r>
          </a:p>
          <a:p>
            <a:pPr marL="895350"/>
            <a:r>
              <a:rPr lang="it-IT" sz="2000" b="1" dirty="0"/>
              <a:t>	</a:t>
            </a:r>
            <a:r>
              <a:rPr lang="it-IT" sz="2000" b="1" dirty="0" smtClean="0"/>
              <a:t>	Allattamento</a:t>
            </a:r>
          </a:p>
          <a:p>
            <a:pPr marL="895350"/>
            <a:r>
              <a:rPr lang="it-IT" sz="2000" b="1" dirty="0"/>
              <a:t>	</a:t>
            </a:r>
            <a:r>
              <a:rPr lang="it-IT" sz="2000" b="1" dirty="0" smtClean="0"/>
              <a:t>	</a:t>
            </a:r>
          </a:p>
          <a:p>
            <a:pPr marL="895350"/>
            <a:r>
              <a:rPr lang="it-IT" sz="2000" b="1" dirty="0"/>
              <a:t>	</a:t>
            </a:r>
            <a:r>
              <a:rPr lang="it-IT" sz="2000" b="1" dirty="0" smtClean="0"/>
              <a:t>	Malattia bambino</a:t>
            </a:r>
          </a:p>
          <a:p>
            <a:pPr marL="895350"/>
            <a:r>
              <a:rPr lang="it-IT" sz="2000" b="1" dirty="0" smtClean="0"/>
              <a:t>	</a:t>
            </a:r>
            <a:endParaRPr lang="it-IT" sz="2000" dirty="0">
              <a:solidFill>
                <a:prstClr val="black"/>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1224136" cy="1500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362905"/>
            <a:ext cx="22860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4567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332656"/>
            <a:ext cx="8640960" cy="6192688"/>
          </a:xfrm>
          <a:solidFill>
            <a:schemeClr val="bg2">
              <a:lumMod val="20000"/>
              <a:lumOff val="80000"/>
            </a:schemeClr>
          </a:solidFill>
        </p:spPr>
        <p:txBody>
          <a:bodyPr/>
          <a:lstStyle/>
          <a:p>
            <a:pPr algn="l"/>
            <a:endParaRPr lang="it-IT" dirty="0" smtClean="0"/>
          </a:p>
          <a:p>
            <a:pPr algn="l"/>
            <a:endParaRPr lang="it-IT" dirty="0" smtClean="0"/>
          </a:p>
          <a:p>
            <a:pPr algn="l"/>
            <a:endParaRPr lang="it-IT" dirty="0" smtClean="0"/>
          </a:p>
          <a:p>
            <a:pPr algn="l"/>
            <a:r>
              <a:rPr lang="it-IT" dirty="0" smtClean="0"/>
              <a:t>	</a:t>
            </a:r>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ctr"/>
            <a:r>
              <a:rPr lang="it-IT" dirty="0" smtClean="0"/>
              <a:t>	 	</a:t>
            </a:r>
          </a:p>
          <a:p>
            <a:pPr algn="ctr"/>
            <a:endParaRPr lang="it-IT" dirty="0"/>
          </a:p>
        </p:txBody>
      </p:sp>
      <p:sp>
        <p:nvSpPr>
          <p:cNvPr id="5" name="Fumetto 4 4"/>
          <p:cNvSpPr/>
          <p:nvPr/>
        </p:nvSpPr>
        <p:spPr>
          <a:xfrm>
            <a:off x="2411760" y="834419"/>
            <a:ext cx="3816424" cy="165618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prstClr val="white"/>
                </a:solidFill>
              </a:rPr>
              <a:t>Chi ne ha diritto?</a:t>
            </a:r>
            <a:endParaRPr lang="it-IT" dirty="0">
              <a:solidFill>
                <a:prstClr val="white"/>
              </a:solidFill>
            </a:endParaRPr>
          </a:p>
        </p:txBody>
      </p:sp>
      <p:sp>
        <p:nvSpPr>
          <p:cNvPr id="2" name="Rettangolo 1"/>
          <p:cNvSpPr/>
          <p:nvPr/>
        </p:nvSpPr>
        <p:spPr>
          <a:xfrm>
            <a:off x="683568" y="2708920"/>
            <a:ext cx="7992888" cy="3585597"/>
          </a:xfrm>
          <a:prstGeom prst="rect">
            <a:avLst/>
          </a:prstGeom>
        </p:spPr>
        <p:txBody>
          <a:bodyPr wrap="square">
            <a:spAutoFit/>
          </a:bodyPr>
          <a:lstStyle/>
          <a:p>
            <a:pPr marL="895350"/>
            <a:endParaRPr lang="it-IT" sz="2000" dirty="0" smtClean="0">
              <a:solidFill>
                <a:prstClr val="black"/>
              </a:solidFill>
            </a:endParaRPr>
          </a:p>
          <a:p>
            <a:pPr marL="895350"/>
            <a:r>
              <a:rPr lang="it-IT" sz="2000" dirty="0" smtClean="0">
                <a:solidFill>
                  <a:prstClr val="black"/>
                </a:solidFill>
              </a:rPr>
              <a:t>			     </a:t>
            </a:r>
            <a:r>
              <a:rPr lang="it-IT" sz="2000" b="1" dirty="0" smtClean="0"/>
              <a:t>Congedo parentale</a:t>
            </a:r>
          </a:p>
          <a:p>
            <a:pPr marL="895350"/>
            <a:endParaRPr lang="it-IT" sz="2000" b="1" dirty="0" smtClean="0"/>
          </a:p>
          <a:p>
            <a:pPr marL="895350"/>
            <a:r>
              <a:rPr lang="it-IT" sz="2000" b="1" dirty="0"/>
              <a:t>	</a:t>
            </a:r>
            <a:r>
              <a:rPr lang="it-IT" sz="2000" b="1" dirty="0" smtClean="0"/>
              <a:t>	</a:t>
            </a:r>
            <a:r>
              <a:rPr lang="it-IT" sz="1400" b="1" dirty="0" smtClean="0"/>
              <a:t>AVENTI </a:t>
            </a:r>
            <a:r>
              <a:rPr lang="it-IT" sz="1400" b="1" dirty="0"/>
              <a:t>DIRITTO</a:t>
            </a:r>
            <a:r>
              <a:rPr lang="it-IT" sz="1400" dirty="0"/>
              <a:t> </a:t>
            </a:r>
            <a:endParaRPr lang="it-IT" sz="1400" dirty="0" smtClean="0"/>
          </a:p>
          <a:p>
            <a:pPr marL="895350"/>
            <a:r>
              <a:rPr lang="it-IT" sz="1400" dirty="0" smtClean="0"/>
              <a:t>		lavoratori dipendenti;</a:t>
            </a:r>
          </a:p>
          <a:p>
            <a:pPr marL="895350"/>
            <a:r>
              <a:rPr lang="it-IT" sz="1400" dirty="0"/>
              <a:t>	</a:t>
            </a:r>
            <a:r>
              <a:rPr lang="it-IT" sz="1400" dirty="0" smtClean="0"/>
              <a:t>	lavoratori autonomi;</a:t>
            </a:r>
          </a:p>
          <a:p>
            <a:pPr marL="895350"/>
            <a:r>
              <a:rPr lang="it-IT" sz="1400" dirty="0"/>
              <a:t>	</a:t>
            </a:r>
            <a:r>
              <a:rPr lang="it-IT" sz="1400" dirty="0" smtClean="0"/>
              <a:t>	lavoratori iscritti alla gestione separata.</a:t>
            </a:r>
            <a:endParaRPr lang="it-IT" sz="1400" dirty="0"/>
          </a:p>
          <a:p>
            <a:pPr lvl="4" algn="just">
              <a:lnSpc>
                <a:spcPct val="150000"/>
              </a:lnSpc>
            </a:pPr>
            <a:r>
              <a:rPr lang="it-IT" sz="1400" dirty="0"/>
              <a:t/>
            </a:r>
            <a:br>
              <a:rPr lang="it-IT" sz="1400" dirty="0"/>
            </a:br>
            <a:r>
              <a:rPr lang="it-IT" sz="1400" b="1" dirty="0"/>
              <a:t>ESCLUSI DAL DIRITTO</a:t>
            </a:r>
            <a:r>
              <a:rPr lang="it-IT" sz="1400" dirty="0"/>
              <a:t> </a:t>
            </a:r>
            <a:endParaRPr lang="it-IT" sz="1400" dirty="0" smtClean="0"/>
          </a:p>
          <a:p>
            <a:pPr marL="2114550" lvl="4" indent="-285750" algn="just">
              <a:lnSpc>
                <a:spcPct val="150000"/>
              </a:lnSpc>
              <a:buFont typeface="Arial" panose="020B0604020202020204" pitchFamily="34" charset="0"/>
              <a:buChar char="•"/>
            </a:pPr>
            <a:r>
              <a:rPr lang="it-IT" sz="1400" dirty="0" smtClean="0"/>
              <a:t>genitori </a:t>
            </a:r>
            <a:r>
              <a:rPr lang="it-IT" sz="1400" dirty="0"/>
              <a:t>disoccupati o sospesi</a:t>
            </a:r>
            <a:r>
              <a:rPr lang="it-IT" sz="1400" dirty="0" smtClean="0"/>
              <a:t>;</a:t>
            </a:r>
          </a:p>
          <a:p>
            <a:pPr marL="2114550" lvl="4" indent="-285750" algn="just">
              <a:lnSpc>
                <a:spcPct val="150000"/>
              </a:lnSpc>
              <a:buFont typeface="Arial" panose="020B0604020202020204" pitchFamily="34" charset="0"/>
              <a:buChar char="•"/>
            </a:pPr>
            <a:r>
              <a:rPr lang="it-IT" sz="1400" dirty="0" smtClean="0"/>
              <a:t>genitori </a:t>
            </a:r>
            <a:r>
              <a:rPr lang="it-IT" sz="1400" dirty="0"/>
              <a:t>lavoratori </a:t>
            </a:r>
            <a:r>
              <a:rPr lang="it-IT" sz="1400" dirty="0" smtClean="0"/>
              <a:t>domestici;</a:t>
            </a:r>
          </a:p>
          <a:p>
            <a:pPr marL="2114550" lvl="4" indent="-285750" algn="just">
              <a:lnSpc>
                <a:spcPct val="150000"/>
              </a:lnSpc>
              <a:buFont typeface="Arial" panose="020B0604020202020204" pitchFamily="34" charset="0"/>
              <a:buChar char="•"/>
            </a:pPr>
            <a:r>
              <a:rPr lang="it-IT" sz="1400" dirty="0" smtClean="0"/>
              <a:t>genitori </a:t>
            </a:r>
            <a:r>
              <a:rPr lang="it-IT" sz="1400" dirty="0"/>
              <a:t>lavoratori a domicilio</a:t>
            </a:r>
            <a:r>
              <a:rPr lang="it-IT" sz="1400" dirty="0" smtClean="0"/>
              <a:t>.</a:t>
            </a:r>
            <a:endParaRPr lang="it-IT" sz="2000" b="1"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1224136" cy="1500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362905"/>
            <a:ext cx="22860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88121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332656"/>
            <a:ext cx="8640960" cy="6192688"/>
          </a:xfrm>
          <a:solidFill>
            <a:schemeClr val="bg2">
              <a:lumMod val="20000"/>
              <a:lumOff val="80000"/>
            </a:schemeClr>
          </a:solidFill>
        </p:spPr>
        <p:txBody>
          <a:bodyPr/>
          <a:lstStyle/>
          <a:p>
            <a:pPr algn="l"/>
            <a:endParaRPr lang="it-IT" dirty="0" smtClean="0"/>
          </a:p>
          <a:p>
            <a:pPr algn="l"/>
            <a:endParaRPr lang="it-IT" dirty="0" smtClean="0"/>
          </a:p>
          <a:p>
            <a:pPr algn="l"/>
            <a:endParaRPr lang="it-IT" dirty="0" smtClean="0"/>
          </a:p>
          <a:p>
            <a:pPr algn="l"/>
            <a:r>
              <a:rPr lang="it-IT" dirty="0" smtClean="0"/>
              <a:t>	</a:t>
            </a:r>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ctr"/>
            <a:r>
              <a:rPr lang="it-IT" dirty="0" smtClean="0"/>
              <a:t>	 	</a:t>
            </a:r>
          </a:p>
          <a:p>
            <a:pPr algn="ctr"/>
            <a:endParaRPr lang="it-IT" dirty="0"/>
          </a:p>
        </p:txBody>
      </p:sp>
      <p:sp>
        <p:nvSpPr>
          <p:cNvPr id="5" name="Fumetto 4 4"/>
          <p:cNvSpPr/>
          <p:nvPr/>
        </p:nvSpPr>
        <p:spPr>
          <a:xfrm>
            <a:off x="2411760" y="834419"/>
            <a:ext cx="3816424" cy="165618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prstClr val="white"/>
                </a:solidFill>
              </a:rPr>
              <a:t>Quali requisiti sono necessari?</a:t>
            </a:r>
            <a:endParaRPr lang="it-IT" dirty="0">
              <a:solidFill>
                <a:prstClr val="white"/>
              </a:solidFill>
            </a:endParaRPr>
          </a:p>
        </p:txBody>
      </p:sp>
      <p:sp>
        <p:nvSpPr>
          <p:cNvPr id="2" name="Rettangolo 1"/>
          <p:cNvSpPr/>
          <p:nvPr/>
        </p:nvSpPr>
        <p:spPr>
          <a:xfrm>
            <a:off x="323528" y="2276872"/>
            <a:ext cx="8352928" cy="4124206"/>
          </a:xfrm>
          <a:prstGeom prst="rect">
            <a:avLst/>
          </a:prstGeom>
        </p:spPr>
        <p:txBody>
          <a:bodyPr wrap="square">
            <a:spAutoFit/>
          </a:bodyPr>
          <a:lstStyle/>
          <a:p>
            <a:pPr marL="895350"/>
            <a:endParaRPr lang="it-IT" sz="2000" dirty="0" smtClean="0">
              <a:solidFill>
                <a:prstClr val="black"/>
              </a:solidFill>
            </a:endParaRPr>
          </a:p>
          <a:p>
            <a:pPr marL="895350"/>
            <a:r>
              <a:rPr lang="it-IT" sz="2000" dirty="0" smtClean="0">
                <a:solidFill>
                  <a:prstClr val="black"/>
                </a:solidFill>
              </a:rPr>
              <a:t>			     </a:t>
            </a:r>
            <a:r>
              <a:rPr lang="it-IT" sz="2000" b="1" dirty="0" smtClean="0"/>
              <a:t>Congedo parentale dipendenti</a:t>
            </a:r>
          </a:p>
          <a:p>
            <a:pPr marL="895350"/>
            <a:r>
              <a:rPr lang="it-IT" sz="2000" b="1" dirty="0"/>
              <a:t>	</a:t>
            </a:r>
            <a:r>
              <a:rPr lang="it-IT" sz="2000" b="1" dirty="0" smtClean="0"/>
              <a:t>			</a:t>
            </a:r>
            <a:r>
              <a:rPr lang="it-IT" sz="1400" b="1" dirty="0" smtClean="0"/>
              <a:t>REQUISITI</a:t>
            </a:r>
          </a:p>
          <a:p>
            <a:pPr marL="895350"/>
            <a:endParaRPr lang="it-IT" sz="2000" b="1" dirty="0"/>
          </a:p>
          <a:p>
            <a:pPr marL="288925" lvl="3" indent="-285750" defTabSz="180975">
              <a:buFont typeface="Arial" panose="020B0604020202020204" pitchFamily="34" charset="0"/>
              <a:buChar char="•"/>
            </a:pPr>
            <a:r>
              <a:rPr lang="it-IT" sz="1600" dirty="0" smtClean="0">
                <a:solidFill>
                  <a:prstClr val="black"/>
                </a:solidFill>
              </a:rPr>
              <a:t>Titolarità </a:t>
            </a:r>
            <a:r>
              <a:rPr lang="it-IT" sz="1600" dirty="0">
                <a:solidFill>
                  <a:prstClr val="black"/>
                </a:solidFill>
              </a:rPr>
              <a:t>da parte del lavoratore di un valido rapporto di </a:t>
            </a:r>
            <a:r>
              <a:rPr lang="it-IT" sz="1600" dirty="0" smtClean="0">
                <a:solidFill>
                  <a:prstClr val="black"/>
                </a:solidFill>
              </a:rPr>
              <a:t>	lavoro </a:t>
            </a:r>
            <a:r>
              <a:rPr lang="it-IT" sz="1600" dirty="0">
                <a:solidFill>
                  <a:prstClr val="black"/>
                </a:solidFill>
              </a:rPr>
              <a:t>sia all'inizio che durante tutto il periodo di congedo </a:t>
            </a:r>
            <a:r>
              <a:rPr lang="it-IT" sz="1600" dirty="0" smtClean="0">
                <a:solidFill>
                  <a:prstClr val="black"/>
                </a:solidFill>
              </a:rPr>
              <a:t>	parentale.</a:t>
            </a:r>
          </a:p>
          <a:p>
            <a:pPr algn="just">
              <a:lnSpc>
                <a:spcPct val="150000"/>
              </a:lnSpc>
              <a:buFont typeface="Arial"/>
              <a:buChar char="•"/>
            </a:pPr>
            <a:r>
              <a:rPr lang="it-IT" sz="1600" dirty="0" smtClean="0"/>
              <a:t>    Esistenza in vita </a:t>
            </a:r>
            <a:r>
              <a:rPr lang="it-IT" sz="1600" dirty="0"/>
              <a:t>del bambino;</a:t>
            </a:r>
          </a:p>
          <a:p>
            <a:pPr algn="just">
              <a:lnSpc>
                <a:spcPct val="150000"/>
              </a:lnSpc>
              <a:buFont typeface="Arial"/>
              <a:buChar char="•"/>
            </a:pPr>
            <a:r>
              <a:rPr lang="it-IT" sz="1600" dirty="0" smtClean="0"/>
              <a:t>    Astensione </a:t>
            </a:r>
            <a:r>
              <a:rPr lang="it-IT" sz="1600" dirty="0"/>
              <a:t>dal lavoro</a:t>
            </a:r>
            <a:r>
              <a:rPr lang="it-IT" sz="1600" dirty="0" smtClean="0"/>
              <a:t>;</a:t>
            </a:r>
          </a:p>
          <a:p>
            <a:pPr algn="just">
              <a:lnSpc>
                <a:spcPct val="150000"/>
              </a:lnSpc>
              <a:buFont typeface="Arial"/>
              <a:buChar char="•"/>
            </a:pPr>
            <a:r>
              <a:rPr lang="it-IT" sz="1600" dirty="0" smtClean="0"/>
              <a:t>    Età del bambino non superiore a 12 anni</a:t>
            </a:r>
            <a:endParaRPr lang="it-IT" sz="1600" dirty="0"/>
          </a:p>
          <a:p>
            <a:pPr algn="just">
              <a:lnSpc>
                <a:spcPct val="150000"/>
              </a:lnSpc>
              <a:buFont typeface="Arial"/>
              <a:buChar char="•"/>
            </a:pPr>
            <a:r>
              <a:rPr lang="it-IT" sz="1600" dirty="0" smtClean="0"/>
              <a:t>    Per gli agricoli </a:t>
            </a:r>
            <a:r>
              <a:rPr lang="it-IT" sz="1600" dirty="0"/>
              <a:t>a tempo determinato </a:t>
            </a:r>
            <a:r>
              <a:rPr lang="it-IT" sz="1600" dirty="0" smtClean="0"/>
              <a:t>occorrono 51 </a:t>
            </a:r>
            <a:r>
              <a:rPr lang="it-IT" sz="1600" dirty="0"/>
              <a:t>giornate di effettivo lavoro nell'anno precedente </a:t>
            </a:r>
            <a:r>
              <a:rPr lang="it-IT" sz="1600" dirty="0" smtClean="0"/>
              <a:t>a quello </a:t>
            </a:r>
            <a:r>
              <a:rPr lang="it-IT" sz="1600" dirty="0"/>
              <a:t>di inizio del congedo parentale oppure nello stesso anno di inizio del congedo, </a:t>
            </a:r>
            <a:r>
              <a:rPr lang="it-IT" sz="1600" dirty="0" smtClean="0"/>
              <a:t>purché </a:t>
            </a:r>
            <a:r>
              <a:rPr lang="it-IT" sz="1600" dirty="0"/>
              <a:t>prima dell'inizio dello </a:t>
            </a:r>
            <a:r>
              <a:rPr lang="it-IT" sz="1600" dirty="0" smtClean="0"/>
              <a:t>stesso</a:t>
            </a:r>
            <a:r>
              <a:rPr lang="it-IT" sz="2000" dirty="0">
                <a:solidFill>
                  <a:prstClr val="black"/>
                </a:solidFill>
              </a:rPr>
              <a:t>.</a:t>
            </a:r>
            <a:endParaRPr lang="it-IT" sz="2000" b="1" dirty="0" smtClean="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1224136" cy="1500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776" y="1916832"/>
            <a:ext cx="22860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42255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332656"/>
            <a:ext cx="8640960" cy="6192688"/>
          </a:xfrm>
          <a:solidFill>
            <a:schemeClr val="bg2">
              <a:lumMod val="20000"/>
              <a:lumOff val="80000"/>
            </a:schemeClr>
          </a:solidFill>
        </p:spPr>
        <p:txBody>
          <a:bodyPr/>
          <a:lstStyle/>
          <a:p>
            <a:pPr algn="l"/>
            <a:endParaRPr lang="it-IT" dirty="0" smtClean="0"/>
          </a:p>
          <a:p>
            <a:pPr algn="l"/>
            <a:endParaRPr lang="it-IT" dirty="0" smtClean="0"/>
          </a:p>
          <a:p>
            <a:pPr algn="l"/>
            <a:endParaRPr lang="it-IT" dirty="0" smtClean="0"/>
          </a:p>
          <a:p>
            <a:pPr algn="l"/>
            <a:r>
              <a:rPr lang="it-IT" dirty="0" smtClean="0"/>
              <a:t>	</a:t>
            </a:r>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ctr"/>
            <a:r>
              <a:rPr lang="it-IT" dirty="0" smtClean="0"/>
              <a:t>	 	</a:t>
            </a:r>
          </a:p>
          <a:p>
            <a:pPr algn="ctr"/>
            <a:endParaRPr lang="it-IT" dirty="0"/>
          </a:p>
        </p:txBody>
      </p:sp>
      <p:sp>
        <p:nvSpPr>
          <p:cNvPr id="5" name="Fumetto 4 4"/>
          <p:cNvSpPr/>
          <p:nvPr/>
        </p:nvSpPr>
        <p:spPr>
          <a:xfrm>
            <a:off x="2411760" y="834419"/>
            <a:ext cx="3816424" cy="165618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prstClr val="white"/>
                </a:solidFill>
              </a:rPr>
              <a:t>Per quanto tempo?</a:t>
            </a:r>
            <a:endParaRPr lang="it-IT" dirty="0">
              <a:solidFill>
                <a:prstClr val="white"/>
              </a:solidFill>
            </a:endParaRPr>
          </a:p>
        </p:txBody>
      </p:sp>
      <p:sp>
        <p:nvSpPr>
          <p:cNvPr id="2" name="Rettangolo 1"/>
          <p:cNvSpPr/>
          <p:nvPr/>
        </p:nvSpPr>
        <p:spPr>
          <a:xfrm>
            <a:off x="323528" y="2708920"/>
            <a:ext cx="8352928" cy="3600986"/>
          </a:xfrm>
          <a:prstGeom prst="rect">
            <a:avLst/>
          </a:prstGeom>
        </p:spPr>
        <p:txBody>
          <a:bodyPr wrap="square">
            <a:spAutoFit/>
          </a:bodyPr>
          <a:lstStyle/>
          <a:p>
            <a:pPr marL="895350"/>
            <a:endParaRPr lang="it-IT" sz="2000" dirty="0" smtClean="0">
              <a:solidFill>
                <a:prstClr val="black"/>
              </a:solidFill>
            </a:endParaRPr>
          </a:p>
          <a:p>
            <a:pPr marL="895350"/>
            <a:endParaRPr lang="it-IT" sz="2000" dirty="0" smtClean="0">
              <a:solidFill>
                <a:prstClr val="black"/>
              </a:solidFill>
            </a:endParaRPr>
          </a:p>
          <a:p>
            <a:pPr marL="895350"/>
            <a:r>
              <a:rPr lang="it-IT" sz="2000" dirty="0" smtClean="0">
                <a:solidFill>
                  <a:prstClr val="black"/>
                </a:solidFill>
              </a:rPr>
              <a:t>			     </a:t>
            </a:r>
            <a:r>
              <a:rPr lang="it-IT" sz="2000" b="1" dirty="0" smtClean="0"/>
              <a:t>Congedo parentale dipendenti</a:t>
            </a:r>
          </a:p>
          <a:p>
            <a:pPr marL="895350"/>
            <a:r>
              <a:rPr lang="it-IT" sz="2000" b="1" dirty="0"/>
              <a:t>	</a:t>
            </a:r>
            <a:r>
              <a:rPr lang="it-IT" sz="2000" b="1" dirty="0" smtClean="0"/>
              <a:t>			</a:t>
            </a:r>
            <a:r>
              <a:rPr lang="it-IT" sz="1400" b="1" dirty="0" smtClean="0"/>
              <a:t>DURATA</a:t>
            </a:r>
          </a:p>
          <a:p>
            <a:pPr marL="895350"/>
            <a:endParaRPr lang="it-IT" sz="2000" b="1" dirty="0"/>
          </a:p>
          <a:p>
            <a:pPr marL="285750" lvl="0" indent="-285750" defTabSz="180975">
              <a:buFont typeface="Arial" panose="020B0604020202020204" pitchFamily="34" charset="0"/>
              <a:buChar char="•"/>
            </a:pPr>
            <a:r>
              <a:rPr lang="it-IT" sz="1600" dirty="0">
                <a:solidFill>
                  <a:prstClr val="black"/>
                </a:solidFill>
              </a:rPr>
              <a:t>6 mesi per ciascun genitore e 10 mesi nel complesso, con innalzamento di un mese e quindi per un totale di 11 mesi se il padre si </a:t>
            </a:r>
            <a:r>
              <a:rPr lang="it-IT" sz="1600" dirty="0" smtClean="0">
                <a:solidFill>
                  <a:prstClr val="black"/>
                </a:solidFill>
              </a:rPr>
              <a:t>astiene </a:t>
            </a:r>
            <a:r>
              <a:rPr lang="it-IT" sz="1600" dirty="0">
                <a:solidFill>
                  <a:prstClr val="black"/>
                </a:solidFill>
              </a:rPr>
              <a:t>dal lavoro per un periodo non inferiore a tre mesi </a:t>
            </a:r>
            <a:endParaRPr lang="it-IT" sz="1600" dirty="0" smtClean="0">
              <a:solidFill>
                <a:prstClr val="black"/>
              </a:solidFill>
            </a:endParaRPr>
          </a:p>
          <a:p>
            <a:pPr marL="285750" lvl="0" indent="-285750" defTabSz="180975">
              <a:buFont typeface="Arial" panose="020B0604020202020204" pitchFamily="34" charset="0"/>
              <a:buChar char="•"/>
            </a:pPr>
            <a:endParaRPr lang="it-IT" sz="1600" dirty="0" smtClean="0">
              <a:solidFill>
                <a:prstClr val="black"/>
              </a:solidFill>
            </a:endParaRPr>
          </a:p>
          <a:p>
            <a:pPr marL="285750" lvl="0" indent="-285750" defTabSz="180975">
              <a:buFont typeface="Arial" panose="020B0604020202020204" pitchFamily="34" charset="0"/>
              <a:buChar char="•"/>
            </a:pPr>
            <a:r>
              <a:rPr lang="it-IT" sz="1600" dirty="0"/>
              <a:t>10 mesi in caso di "genitore </a:t>
            </a:r>
            <a:r>
              <a:rPr lang="it-IT" sz="1600" dirty="0" smtClean="0"/>
              <a:t>solo (msg 8774/2007) , </a:t>
            </a:r>
            <a:r>
              <a:rPr lang="it-IT" sz="1600" dirty="0"/>
              <a:t>ovvero in caso di morte o grave infermità dell'altro genitore, di abbandono del figlio da parte dell'altro genitore, affidamento esclusivo del figlio ad uno solo dei genitori ovvero mancato riconoscimento da parte dell'altro genitore </a:t>
            </a:r>
            <a:endParaRPr lang="it-IT" sz="1600" dirty="0" smtClean="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1224136" cy="1500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362905"/>
            <a:ext cx="22860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0018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332656"/>
            <a:ext cx="8640960" cy="6192688"/>
          </a:xfrm>
          <a:solidFill>
            <a:schemeClr val="bg2">
              <a:lumMod val="20000"/>
              <a:lumOff val="80000"/>
            </a:schemeClr>
          </a:solidFill>
        </p:spPr>
        <p:txBody>
          <a:bodyPr/>
          <a:lstStyle/>
          <a:p>
            <a:pPr algn="l"/>
            <a:endParaRPr lang="it-IT" dirty="0" smtClean="0"/>
          </a:p>
          <a:p>
            <a:pPr algn="l"/>
            <a:endParaRPr lang="it-IT" dirty="0"/>
          </a:p>
          <a:p>
            <a:pPr algn="l"/>
            <a:r>
              <a:rPr lang="it-IT" dirty="0" smtClean="0"/>
              <a:t>		</a:t>
            </a:r>
          </a:p>
          <a:p>
            <a:pPr algn="l"/>
            <a:endParaRPr lang="it-IT" dirty="0"/>
          </a:p>
          <a:p>
            <a:pPr algn="l"/>
            <a:r>
              <a:rPr lang="it-IT" dirty="0" smtClean="0"/>
              <a:t>	     </a:t>
            </a:r>
            <a:r>
              <a:rPr lang="it-IT" dirty="0" smtClean="0">
                <a:solidFill>
                  <a:schemeClr val="tx2"/>
                </a:solidFill>
              </a:rPr>
              <a:t>I </a:t>
            </a:r>
            <a:r>
              <a:rPr lang="it-IT" dirty="0">
                <a:solidFill>
                  <a:schemeClr val="tx2"/>
                </a:solidFill>
              </a:rPr>
              <a:t>BENEFICI CONNESSI ALLA MATERNITA</a:t>
            </a:r>
            <a:r>
              <a:rPr lang="it-IT" dirty="0" smtClean="0">
                <a:solidFill>
                  <a:schemeClr val="tx2"/>
                </a:solidFill>
              </a:rPr>
              <a:t>’:</a:t>
            </a:r>
          </a:p>
          <a:p>
            <a:pPr algn="l"/>
            <a:endParaRPr lang="it-IT" dirty="0" smtClean="0">
              <a:solidFill>
                <a:schemeClr val="tx2"/>
              </a:solidFill>
            </a:endParaRPr>
          </a:p>
          <a:p>
            <a:pPr marL="441325" indent="-441325" algn="l">
              <a:tabLst>
                <a:tab pos="0" algn="l"/>
              </a:tabLst>
            </a:pPr>
            <a:r>
              <a:rPr lang="it-IT" dirty="0" smtClean="0">
                <a:solidFill>
                  <a:schemeClr val="tx2"/>
                </a:solidFill>
              </a:rPr>
              <a:t>     </a:t>
            </a:r>
            <a:r>
              <a:rPr lang="it-IT" sz="1800" dirty="0" smtClean="0">
                <a:solidFill>
                  <a:schemeClr val="tx2"/>
                </a:solidFill>
              </a:rPr>
              <a:t>dal periodo </a:t>
            </a:r>
            <a:r>
              <a:rPr lang="it-IT" sz="1800" dirty="0" err="1" smtClean="0">
                <a:solidFill>
                  <a:schemeClr val="tx2"/>
                </a:solidFill>
              </a:rPr>
              <a:t>pre</a:t>
            </a:r>
            <a:r>
              <a:rPr lang="it-IT" sz="1800" dirty="0" smtClean="0">
                <a:solidFill>
                  <a:schemeClr val="tx2"/>
                </a:solidFill>
              </a:rPr>
              <a:t> parto alla nascita/ingresso in famiglia del minore:</a:t>
            </a:r>
          </a:p>
          <a:p>
            <a:pPr marL="441325" indent="-441325" algn="l">
              <a:tabLst>
                <a:tab pos="0" algn="l"/>
              </a:tabLst>
            </a:pPr>
            <a:endParaRPr lang="it-IT" sz="1600" dirty="0" smtClean="0">
              <a:solidFill>
                <a:schemeClr val="tx2"/>
              </a:solidFill>
            </a:endParaRPr>
          </a:p>
          <a:p>
            <a:pPr marL="441325" indent="-441325" algn="l">
              <a:tabLst>
                <a:tab pos="0" algn="l"/>
              </a:tabLst>
            </a:pPr>
            <a:r>
              <a:rPr lang="it-IT" sz="1600" dirty="0" smtClean="0">
                <a:solidFill>
                  <a:schemeClr val="tx2"/>
                </a:solidFill>
              </a:rPr>
              <a:t>     MATERNITA’ - CONGEDO PARENTALE – ALLATTAMENTO - MALATTIA BIMBO</a:t>
            </a:r>
            <a:r>
              <a:rPr lang="it-IT" sz="1600" dirty="0" smtClean="0"/>
              <a:t>	</a:t>
            </a:r>
          </a:p>
          <a:p>
            <a:pPr algn="l"/>
            <a:endParaRPr lang="it-IT" sz="1600" dirty="0"/>
          </a:p>
          <a:p>
            <a:pPr algn="l"/>
            <a:endParaRPr lang="it-IT" dirty="0"/>
          </a:p>
          <a:p>
            <a:pPr algn="l"/>
            <a:r>
              <a:rPr lang="it-IT" dirty="0" smtClean="0"/>
              <a:t>		</a:t>
            </a:r>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endParaRPr lang="it-IT" dirty="0"/>
          </a:p>
        </p:txBody>
      </p:sp>
      <p:pic>
        <p:nvPicPr>
          <p:cNvPr id="1031" name="Picture 7"/>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457991" y="3994647"/>
            <a:ext cx="1043261" cy="2170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87042">
            <a:off x="3196810" y="4156085"/>
            <a:ext cx="2164688" cy="1551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4354193"/>
            <a:ext cx="2309305" cy="145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528" y="336403"/>
            <a:ext cx="1224136" cy="1500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60051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332656"/>
            <a:ext cx="8640960" cy="6192688"/>
          </a:xfrm>
          <a:solidFill>
            <a:schemeClr val="bg2">
              <a:lumMod val="20000"/>
              <a:lumOff val="80000"/>
            </a:schemeClr>
          </a:solidFill>
        </p:spPr>
        <p:txBody>
          <a:bodyPr/>
          <a:lstStyle/>
          <a:p>
            <a:pPr algn="l"/>
            <a:endParaRPr lang="it-IT" dirty="0" smtClean="0"/>
          </a:p>
          <a:p>
            <a:pPr algn="l"/>
            <a:endParaRPr lang="it-IT" dirty="0" smtClean="0"/>
          </a:p>
          <a:p>
            <a:pPr algn="l"/>
            <a:endParaRPr lang="it-IT" dirty="0" smtClean="0"/>
          </a:p>
          <a:p>
            <a:pPr algn="l"/>
            <a:r>
              <a:rPr lang="it-IT" dirty="0" smtClean="0"/>
              <a:t>	</a:t>
            </a:r>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ctr"/>
            <a:r>
              <a:rPr lang="it-IT" dirty="0" smtClean="0"/>
              <a:t>	 	</a:t>
            </a:r>
          </a:p>
          <a:p>
            <a:pPr algn="ctr"/>
            <a:endParaRPr lang="it-IT" dirty="0"/>
          </a:p>
        </p:txBody>
      </p:sp>
      <p:sp>
        <p:nvSpPr>
          <p:cNvPr id="5" name="Fumetto 4 4"/>
          <p:cNvSpPr/>
          <p:nvPr/>
        </p:nvSpPr>
        <p:spPr>
          <a:xfrm>
            <a:off x="2411760" y="834419"/>
            <a:ext cx="3816424" cy="165618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prstClr val="white"/>
                </a:solidFill>
              </a:rPr>
              <a:t>Quanto mi spetta?</a:t>
            </a:r>
            <a:endParaRPr lang="it-IT" dirty="0">
              <a:solidFill>
                <a:prstClr val="white"/>
              </a:solidFill>
            </a:endParaRPr>
          </a:p>
        </p:txBody>
      </p:sp>
      <p:sp>
        <p:nvSpPr>
          <p:cNvPr id="2" name="Rettangolo 1"/>
          <p:cNvSpPr/>
          <p:nvPr/>
        </p:nvSpPr>
        <p:spPr>
          <a:xfrm>
            <a:off x="683568" y="2708920"/>
            <a:ext cx="7992888" cy="2985433"/>
          </a:xfrm>
          <a:prstGeom prst="rect">
            <a:avLst/>
          </a:prstGeom>
        </p:spPr>
        <p:txBody>
          <a:bodyPr wrap="square">
            <a:spAutoFit/>
          </a:bodyPr>
          <a:lstStyle/>
          <a:p>
            <a:pPr marL="895350"/>
            <a:endParaRPr lang="it-IT" sz="2000" dirty="0" smtClean="0">
              <a:solidFill>
                <a:prstClr val="black"/>
              </a:solidFill>
            </a:endParaRPr>
          </a:p>
          <a:p>
            <a:pPr marL="895350"/>
            <a:endParaRPr lang="it-IT" sz="2000" dirty="0" smtClean="0">
              <a:solidFill>
                <a:prstClr val="black"/>
              </a:solidFill>
            </a:endParaRPr>
          </a:p>
          <a:p>
            <a:pPr marL="895350"/>
            <a:r>
              <a:rPr lang="it-IT" sz="2000" dirty="0" smtClean="0">
                <a:solidFill>
                  <a:prstClr val="black"/>
                </a:solidFill>
              </a:rPr>
              <a:t>			     </a:t>
            </a:r>
            <a:r>
              <a:rPr lang="it-IT" sz="2000" b="1" dirty="0" smtClean="0"/>
              <a:t>Congedo parentale dipendenti</a:t>
            </a:r>
          </a:p>
          <a:p>
            <a:pPr marL="895350"/>
            <a:r>
              <a:rPr lang="it-IT" sz="2000" b="1" dirty="0"/>
              <a:t>	</a:t>
            </a:r>
            <a:r>
              <a:rPr lang="it-IT" sz="2000" b="1" dirty="0" smtClean="0"/>
              <a:t>			</a:t>
            </a:r>
            <a:r>
              <a:rPr lang="it-IT" sz="1400" b="1" dirty="0" smtClean="0"/>
              <a:t>DURATA</a:t>
            </a:r>
          </a:p>
          <a:p>
            <a:pPr marL="895350"/>
            <a:endParaRPr lang="it-IT" sz="1400" b="1" dirty="0"/>
          </a:p>
          <a:p>
            <a:pPr marL="285750" lvl="0" indent="-285750" defTabSz="180975">
              <a:buFont typeface="Arial" panose="020B0604020202020204" pitchFamily="34" charset="0"/>
              <a:buChar char="•"/>
            </a:pPr>
            <a:r>
              <a:rPr lang="it-IT" sz="1600" dirty="0"/>
              <a:t>in caso di parto gemellare o </a:t>
            </a:r>
            <a:r>
              <a:rPr lang="it-IT" sz="1600" dirty="0" smtClean="0"/>
              <a:t>plurigemellare si ha </a:t>
            </a:r>
            <a:r>
              <a:rPr lang="it-IT" sz="1600" dirty="0"/>
              <a:t>diritto a fruire, per ogni nato, del numero di mesi previsti dalla legge, con le stesse modalità di fruizione e con gli stessi criteri di pagamento. </a:t>
            </a:r>
            <a:br>
              <a:rPr lang="it-IT" sz="1600" dirty="0"/>
            </a:br>
            <a:endParaRPr lang="it-IT" sz="1600" dirty="0"/>
          </a:p>
          <a:p>
            <a:pPr algn="just">
              <a:lnSpc>
                <a:spcPct val="150000"/>
              </a:lnSpc>
            </a:pPr>
            <a:endParaRPr lang="it-IT" sz="2000" b="1" dirty="0" smtClean="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1224136" cy="1500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362905"/>
            <a:ext cx="22860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4812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332656"/>
            <a:ext cx="8640960" cy="6192688"/>
          </a:xfrm>
          <a:solidFill>
            <a:schemeClr val="bg2">
              <a:lumMod val="20000"/>
              <a:lumOff val="80000"/>
            </a:schemeClr>
          </a:solidFill>
        </p:spPr>
        <p:txBody>
          <a:bodyPr/>
          <a:lstStyle/>
          <a:p>
            <a:pPr algn="l"/>
            <a:endParaRPr lang="it-IT" dirty="0" smtClean="0"/>
          </a:p>
          <a:p>
            <a:pPr algn="l"/>
            <a:endParaRPr lang="it-IT" dirty="0" smtClean="0"/>
          </a:p>
          <a:p>
            <a:pPr algn="l"/>
            <a:endParaRPr lang="it-IT" dirty="0" smtClean="0"/>
          </a:p>
          <a:p>
            <a:pPr algn="l"/>
            <a:r>
              <a:rPr lang="it-IT" dirty="0" smtClean="0"/>
              <a:t>	</a:t>
            </a:r>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ctr"/>
            <a:r>
              <a:rPr lang="it-IT" dirty="0" smtClean="0"/>
              <a:t>	 	</a:t>
            </a:r>
          </a:p>
          <a:p>
            <a:pPr algn="ctr"/>
            <a:endParaRPr lang="it-IT" dirty="0"/>
          </a:p>
        </p:txBody>
      </p:sp>
      <p:sp>
        <p:nvSpPr>
          <p:cNvPr id="5" name="Fumetto 4 4"/>
          <p:cNvSpPr/>
          <p:nvPr/>
        </p:nvSpPr>
        <p:spPr>
          <a:xfrm>
            <a:off x="2411760" y="834419"/>
            <a:ext cx="3816424" cy="165618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prstClr val="white"/>
                </a:solidFill>
              </a:rPr>
              <a:t>Quando posso richiederli?</a:t>
            </a:r>
            <a:endParaRPr lang="it-IT" dirty="0">
              <a:solidFill>
                <a:prstClr val="white"/>
              </a:solidFill>
            </a:endParaRPr>
          </a:p>
        </p:txBody>
      </p:sp>
      <p:sp>
        <p:nvSpPr>
          <p:cNvPr id="2" name="Rettangolo 1"/>
          <p:cNvSpPr/>
          <p:nvPr/>
        </p:nvSpPr>
        <p:spPr>
          <a:xfrm>
            <a:off x="683568" y="2708920"/>
            <a:ext cx="7992888" cy="3108543"/>
          </a:xfrm>
          <a:prstGeom prst="rect">
            <a:avLst/>
          </a:prstGeom>
        </p:spPr>
        <p:txBody>
          <a:bodyPr wrap="square">
            <a:spAutoFit/>
          </a:bodyPr>
          <a:lstStyle/>
          <a:p>
            <a:pPr marL="895350"/>
            <a:endParaRPr lang="it-IT" sz="2000" dirty="0" smtClean="0">
              <a:solidFill>
                <a:prstClr val="black"/>
              </a:solidFill>
            </a:endParaRPr>
          </a:p>
          <a:p>
            <a:pPr marL="895350"/>
            <a:endParaRPr lang="it-IT" sz="2000" dirty="0" smtClean="0">
              <a:solidFill>
                <a:prstClr val="black"/>
              </a:solidFill>
            </a:endParaRPr>
          </a:p>
          <a:p>
            <a:pPr marL="895350"/>
            <a:r>
              <a:rPr lang="it-IT" sz="2000" dirty="0" smtClean="0">
                <a:solidFill>
                  <a:prstClr val="black"/>
                </a:solidFill>
              </a:rPr>
              <a:t>			     </a:t>
            </a:r>
            <a:r>
              <a:rPr lang="it-IT" sz="2000" b="1" dirty="0"/>
              <a:t>Congedo parentale dipendenti</a:t>
            </a:r>
            <a:endParaRPr lang="it-IT" sz="2000" b="1" dirty="0" smtClean="0"/>
          </a:p>
          <a:p>
            <a:pPr marL="895350"/>
            <a:r>
              <a:rPr lang="it-IT" sz="2000" b="1" dirty="0"/>
              <a:t>	</a:t>
            </a:r>
            <a:r>
              <a:rPr lang="it-IT" sz="2000" b="1" dirty="0" smtClean="0"/>
              <a:t>		</a:t>
            </a:r>
            <a:endParaRPr lang="it-IT" sz="1400" b="1" dirty="0" smtClean="0"/>
          </a:p>
          <a:p>
            <a:pPr marL="895350"/>
            <a:endParaRPr lang="it-IT" sz="2000" b="1" dirty="0"/>
          </a:p>
          <a:p>
            <a:pPr marL="285750" lvl="0" indent="-285750" defTabSz="180975">
              <a:buFont typeface="Arial" panose="020B0604020202020204" pitchFamily="34" charset="0"/>
              <a:buChar char="•"/>
            </a:pPr>
            <a:r>
              <a:rPr lang="it-IT" sz="1600" dirty="0"/>
              <a:t>La madre e il padre possono utilizzare il congedo parentale anche contemporaneamente </a:t>
            </a:r>
            <a:r>
              <a:rPr lang="it-IT" sz="1600" dirty="0" smtClean="0"/>
              <a:t> </a:t>
            </a:r>
          </a:p>
          <a:p>
            <a:pPr marL="285750" lvl="0" indent="-285750" defTabSz="180975">
              <a:buFont typeface="Arial" panose="020B0604020202020204" pitchFamily="34" charset="0"/>
              <a:buChar char="•"/>
            </a:pPr>
            <a:endParaRPr lang="it-IT" sz="1600" dirty="0" smtClean="0"/>
          </a:p>
          <a:p>
            <a:pPr marL="285750" lvl="0" indent="-285750" defTabSz="180975">
              <a:buFont typeface="Arial" panose="020B0604020202020204" pitchFamily="34" charset="0"/>
              <a:buChar char="•"/>
            </a:pPr>
            <a:r>
              <a:rPr lang="it-IT" sz="1600" dirty="0" smtClean="0"/>
              <a:t>Il padre lo può utilizzare anche durante i tre mesi di astensione obbligatoria post </a:t>
            </a:r>
            <a:r>
              <a:rPr lang="it-IT" sz="1600" dirty="0" err="1" smtClean="0"/>
              <a:t>partum</a:t>
            </a:r>
            <a:r>
              <a:rPr lang="it-IT" sz="1600" dirty="0" smtClean="0"/>
              <a:t> della madre, nonché durante i periodi nei quali la madre beneficia dei riposi per allattamento</a:t>
            </a:r>
            <a:endParaRPr lang="it-IT" sz="2000" b="1" dirty="0" smtClean="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1224136" cy="1500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362905"/>
            <a:ext cx="22860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22037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332656"/>
            <a:ext cx="8640960" cy="6192688"/>
          </a:xfrm>
          <a:solidFill>
            <a:schemeClr val="bg2">
              <a:lumMod val="20000"/>
              <a:lumOff val="80000"/>
            </a:schemeClr>
          </a:solidFill>
        </p:spPr>
        <p:txBody>
          <a:bodyPr/>
          <a:lstStyle/>
          <a:p>
            <a:pPr algn="l"/>
            <a:endParaRPr lang="it-IT" dirty="0" smtClean="0"/>
          </a:p>
          <a:p>
            <a:pPr algn="l"/>
            <a:endParaRPr lang="it-IT" dirty="0" smtClean="0"/>
          </a:p>
          <a:p>
            <a:pPr algn="l"/>
            <a:endParaRPr lang="it-IT" dirty="0" smtClean="0"/>
          </a:p>
          <a:p>
            <a:pPr algn="l"/>
            <a:r>
              <a:rPr lang="it-IT" dirty="0" smtClean="0"/>
              <a:t>	</a:t>
            </a:r>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ctr"/>
            <a:r>
              <a:rPr lang="it-IT" dirty="0" smtClean="0"/>
              <a:t>	 	</a:t>
            </a:r>
          </a:p>
          <a:p>
            <a:pPr algn="ctr"/>
            <a:endParaRPr lang="it-IT" dirty="0"/>
          </a:p>
        </p:txBody>
      </p:sp>
      <p:sp>
        <p:nvSpPr>
          <p:cNvPr id="5" name="Fumetto 4 4"/>
          <p:cNvSpPr/>
          <p:nvPr/>
        </p:nvSpPr>
        <p:spPr>
          <a:xfrm>
            <a:off x="2411760" y="834419"/>
            <a:ext cx="3816424" cy="165618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prstClr val="white"/>
                </a:solidFill>
              </a:rPr>
              <a:t>Quanto mi spetta?</a:t>
            </a:r>
            <a:endParaRPr lang="it-IT" dirty="0">
              <a:solidFill>
                <a:prstClr val="white"/>
              </a:solidFill>
            </a:endParaRPr>
          </a:p>
        </p:txBody>
      </p:sp>
      <p:sp>
        <p:nvSpPr>
          <p:cNvPr id="2" name="Rettangolo 1"/>
          <p:cNvSpPr/>
          <p:nvPr/>
        </p:nvSpPr>
        <p:spPr>
          <a:xfrm>
            <a:off x="251520" y="2708920"/>
            <a:ext cx="8640960" cy="3777957"/>
          </a:xfrm>
          <a:prstGeom prst="rect">
            <a:avLst/>
          </a:prstGeom>
        </p:spPr>
        <p:txBody>
          <a:bodyPr wrap="square">
            <a:spAutoFit/>
          </a:bodyPr>
          <a:lstStyle/>
          <a:p>
            <a:pPr marL="895350"/>
            <a:r>
              <a:rPr lang="it-IT" sz="2000" dirty="0">
                <a:solidFill>
                  <a:prstClr val="black"/>
                </a:solidFill>
              </a:rPr>
              <a:t>	</a:t>
            </a:r>
            <a:r>
              <a:rPr lang="it-IT" sz="2000" dirty="0" smtClean="0">
                <a:solidFill>
                  <a:prstClr val="black"/>
                </a:solidFill>
              </a:rPr>
              <a:t>		</a:t>
            </a:r>
            <a:r>
              <a:rPr lang="it-IT" b="1" dirty="0"/>
              <a:t>Congedo parentale </a:t>
            </a:r>
            <a:r>
              <a:rPr lang="it-IT" b="1" dirty="0" smtClean="0"/>
              <a:t>dipendenti</a:t>
            </a:r>
          </a:p>
          <a:p>
            <a:pPr marL="895350"/>
            <a:r>
              <a:rPr lang="it-IT" b="1" dirty="0"/>
              <a:t>	</a:t>
            </a:r>
            <a:r>
              <a:rPr lang="it-IT" b="1" dirty="0" smtClean="0"/>
              <a:t>			circolare 139/2015</a:t>
            </a:r>
          </a:p>
          <a:p>
            <a:pPr marL="2724150" lvl="3" indent="-457200">
              <a:buFont typeface="+mj-lt"/>
              <a:buAutoNum type="alphaLcPeriod"/>
            </a:pPr>
            <a:r>
              <a:rPr lang="it-IT" sz="1400" dirty="0" smtClean="0"/>
              <a:t>Il 30</a:t>
            </a:r>
            <a:r>
              <a:rPr lang="it-IT" sz="1400" dirty="0"/>
              <a:t>% della retribuzione media giornaliera, per un periodo massimo complessivo tra i genitori di 6 mesi, fruiti entro i 6 anni di vita del bambino oppure entro i 6 anni dall’ingresso in famiglia del minore adottato o </a:t>
            </a:r>
            <a:r>
              <a:rPr lang="it-IT" sz="1400" dirty="0" smtClean="0"/>
              <a:t>affidato</a:t>
            </a:r>
          </a:p>
          <a:p>
            <a:pPr marL="2724150" lvl="3" indent="-457200">
              <a:buFont typeface="+mj-lt"/>
              <a:buAutoNum type="alphaLcPeriod"/>
            </a:pPr>
            <a:endParaRPr lang="it-IT" sz="1050" dirty="0" smtClean="0"/>
          </a:p>
          <a:p>
            <a:pPr marL="0" lvl="3">
              <a:buFont typeface="+mj-lt"/>
              <a:buAutoNum type="alphaLcPeriod"/>
            </a:pPr>
            <a:r>
              <a:rPr lang="it-IT" sz="1400" dirty="0" smtClean="0"/>
              <a:t>Il 30% per l’ulteriore periodo </a:t>
            </a:r>
            <a:r>
              <a:rPr lang="it-IT" sz="1400" dirty="0"/>
              <a:t>rispetto al </a:t>
            </a:r>
            <a:r>
              <a:rPr lang="it-IT" sz="1400" dirty="0" smtClean="0"/>
              <a:t>limite </a:t>
            </a:r>
            <a:r>
              <a:rPr lang="it-IT" sz="1400" dirty="0"/>
              <a:t>di 6 mesi oppure </a:t>
            </a:r>
            <a:r>
              <a:rPr lang="it-IT" sz="1400" dirty="0" smtClean="0"/>
              <a:t>per i congedi fruiti </a:t>
            </a:r>
            <a:r>
              <a:rPr lang="it-IT" sz="1400" dirty="0"/>
              <a:t>tra i 6 </a:t>
            </a:r>
            <a:r>
              <a:rPr lang="it-IT" sz="1400" dirty="0" smtClean="0"/>
              <a:t>e </a:t>
            </a:r>
            <a:r>
              <a:rPr lang="it-IT" sz="1400" dirty="0"/>
              <a:t>gli 8 anni di vita del bambino </a:t>
            </a:r>
            <a:r>
              <a:rPr lang="it-IT" sz="1400" dirty="0" smtClean="0"/>
              <a:t>o dall’ingresso </a:t>
            </a:r>
            <a:r>
              <a:rPr lang="it-IT" sz="1400" dirty="0"/>
              <a:t>in famiglia del minore adottato o </a:t>
            </a:r>
            <a:r>
              <a:rPr lang="it-IT" sz="1400" dirty="0" smtClean="0"/>
              <a:t>affidato A CONDIZIONE CHE il </a:t>
            </a:r>
            <a:r>
              <a:rPr lang="it-IT" sz="1400" dirty="0"/>
              <a:t>reddito individuale del genitore richiedente sia inferiore a 2,5 volte l'importo del trattamento minimo di </a:t>
            </a:r>
            <a:r>
              <a:rPr lang="it-IT" sz="1400" dirty="0" smtClean="0"/>
              <a:t>pensione</a:t>
            </a:r>
          </a:p>
          <a:p>
            <a:pPr marL="0" lvl="3">
              <a:buFont typeface="+mj-lt"/>
              <a:buAutoNum type="alphaLcPeriod"/>
            </a:pPr>
            <a:endParaRPr lang="it-IT" sz="900" dirty="0" smtClean="0"/>
          </a:p>
          <a:p>
            <a:pPr marL="0" lvl="3">
              <a:buFont typeface="+mj-lt"/>
              <a:buAutoNum type="alphaLcPeriod"/>
            </a:pPr>
            <a:r>
              <a:rPr lang="it-IT" sz="1400" dirty="0" smtClean="0"/>
              <a:t>NON SONO IN ALCUN CASO INDENNIZZATI i </a:t>
            </a:r>
            <a:r>
              <a:rPr lang="it-IT" sz="1400" dirty="0"/>
              <a:t>periodi di congedo parentale fruiti nell’arco temporale dagli 8 </a:t>
            </a:r>
            <a:r>
              <a:rPr lang="it-IT" sz="1400" dirty="0" smtClean="0"/>
              <a:t>ai </a:t>
            </a:r>
            <a:r>
              <a:rPr lang="it-IT" sz="1400" dirty="0"/>
              <a:t>12 anni di vita del bambino, oppure dagli 8 </a:t>
            </a:r>
            <a:r>
              <a:rPr lang="it-IT" sz="1400" dirty="0" smtClean="0"/>
              <a:t>ai </a:t>
            </a:r>
            <a:r>
              <a:rPr lang="it-IT" sz="1400" dirty="0"/>
              <a:t>12 anni dall’ingresso in famiglia del minore adottato o </a:t>
            </a:r>
            <a:r>
              <a:rPr lang="it-IT" sz="1400" dirty="0" smtClean="0"/>
              <a:t>affidato</a:t>
            </a:r>
            <a:endParaRPr lang="it-IT" sz="1200" dirty="0" smtClean="0"/>
          </a:p>
          <a:p>
            <a:pPr marL="0" lvl="3"/>
            <a:r>
              <a:rPr lang="it-IT" sz="1400" b="1" dirty="0" smtClean="0"/>
              <a:t>In caso di adozione o affidamento non si possono mai utilizzare i congedi oltre il compimento della  maggiore età</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32656"/>
            <a:ext cx="1224136" cy="1500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988840"/>
            <a:ext cx="22860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66250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332656"/>
            <a:ext cx="8640960" cy="6192688"/>
          </a:xfrm>
          <a:solidFill>
            <a:schemeClr val="bg2">
              <a:lumMod val="20000"/>
              <a:lumOff val="80000"/>
            </a:schemeClr>
          </a:solidFill>
        </p:spPr>
        <p:txBody>
          <a:bodyPr/>
          <a:lstStyle/>
          <a:p>
            <a:pPr algn="l"/>
            <a:endParaRPr lang="it-IT" dirty="0" smtClean="0"/>
          </a:p>
          <a:p>
            <a:pPr algn="l"/>
            <a:endParaRPr lang="it-IT" dirty="0" smtClean="0"/>
          </a:p>
          <a:p>
            <a:pPr algn="l"/>
            <a:endParaRPr lang="it-IT" dirty="0" smtClean="0"/>
          </a:p>
          <a:p>
            <a:pPr algn="l"/>
            <a:r>
              <a:rPr lang="it-IT" dirty="0" smtClean="0"/>
              <a:t>	</a:t>
            </a:r>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marL="0" lvl="2" algn="l">
              <a:spcBef>
                <a:spcPts val="0"/>
              </a:spcBef>
              <a:buClrTx/>
              <a:buSzTx/>
            </a:pPr>
            <a:r>
              <a:rPr lang="it-IT" sz="1400" dirty="0">
                <a:solidFill>
                  <a:prstClr val="black"/>
                </a:solidFill>
              </a:rPr>
              <a:t>Il frazionamento ad ore della fruizione del congedo parentale è rinviato alla contrattazione tuttavia, con il Jobs </a:t>
            </a:r>
            <a:r>
              <a:rPr lang="it-IT" sz="1400" dirty="0" err="1">
                <a:solidFill>
                  <a:prstClr val="black"/>
                </a:solidFill>
              </a:rPr>
              <a:t>Act</a:t>
            </a:r>
            <a:r>
              <a:rPr lang="it-IT" sz="1400" dirty="0">
                <a:solidFill>
                  <a:prstClr val="black"/>
                </a:solidFill>
              </a:rPr>
              <a:t>, è stato previsto che i genitori lavoratori dipendenti, </a:t>
            </a:r>
            <a:r>
              <a:rPr lang="it-IT" sz="1400" b="1" dirty="0">
                <a:solidFill>
                  <a:prstClr val="black"/>
                </a:solidFill>
              </a:rPr>
              <a:t>in assenza di contrattazione collettiva, anche di livello aziendale</a:t>
            </a:r>
            <a:r>
              <a:rPr lang="it-IT" sz="1400" dirty="0">
                <a:solidFill>
                  <a:prstClr val="black"/>
                </a:solidFill>
              </a:rPr>
              <a:t>, possano fruire del congedo parentale su base oraria in misura pari alla metà dell’orario medio giornaliero del periodo di paga </a:t>
            </a:r>
            <a:r>
              <a:rPr lang="it-IT" sz="1400" dirty="0" err="1">
                <a:solidFill>
                  <a:prstClr val="black"/>
                </a:solidFill>
              </a:rPr>
              <a:t>quadrisettimanale</a:t>
            </a:r>
            <a:r>
              <a:rPr lang="it-IT" sz="1400" dirty="0">
                <a:solidFill>
                  <a:prstClr val="black"/>
                </a:solidFill>
              </a:rPr>
              <a:t> o mensile immediatamente precedente a quello nel corso del quale ha inizio il congedo parentale.</a:t>
            </a:r>
          </a:p>
          <a:p>
            <a:pPr algn="ctr"/>
            <a:r>
              <a:rPr lang="it-IT" dirty="0" smtClean="0"/>
              <a:t>	 	</a:t>
            </a:r>
          </a:p>
          <a:p>
            <a:pPr algn="ctr"/>
            <a:endParaRPr lang="it-IT" dirty="0"/>
          </a:p>
        </p:txBody>
      </p:sp>
      <p:sp>
        <p:nvSpPr>
          <p:cNvPr id="5" name="Fumetto 4 4"/>
          <p:cNvSpPr/>
          <p:nvPr/>
        </p:nvSpPr>
        <p:spPr>
          <a:xfrm>
            <a:off x="2411760" y="834419"/>
            <a:ext cx="3816424" cy="165618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mtClean="0">
                <a:solidFill>
                  <a:prstClr val="white"/>
                </a:solidFill>
              </a:rPr>
              <a:t>Come posso fruirne?</a:t>
            </a:r>
            <a:endParaRPr lang="it-IT" dirty="0">
              <a:solidFill>
                <a:prstClr val="white"/>
              </a:solidFill>
            </a:endParaRPr>
          </a:p>
        </p:txBody>
      </p:sp>
      <p:sp>
        <p:nvSpPr>
          <p:cNvPr id="2" name="Rettangolo 1"/>
          <p:cNvSpPr/>
          <p:nvPr/>
        </p:nvSpPr>
        <p:spPr>
          <a:xfrm>
            <a:off x="251520" y="2708920"/>
            <a:ext cx="8640960" cy="1646605"/>
          </a:xfrm>
          <a:prstGeom prst="rect">
            <a:avLst/>
          </a:prstGeom>
        </p:spPr>
        <p:txBody>
          <a:bodyPr wrap="square">
            <a:spAutoFit/>
          </a:bodyPr>
          <a:lstStyle/>
          <a:p>
            <a:pPr marL="895350"/>
            <a:r>
              <a:rPr lang="it-IT" sz="2000" dirty="0">
                <a:solidFill>
                  <a:prstClr val="black"/>
                </a:solidFill>
              </a:rPr>
              <a:t>	</a:t>
            </a:r>
            <a:r>
              <a:rPr lang="it-IT" sz="2000" dirty="0" smtClean="0">
                <a:solidFill>
                  <a:prstClr val="black"/>
                </a:solidFill>
              </a:rPr>
              <a:t>		</a:t>
            </a:r>
            <a:r>
              <a:rPr lang="it-IT" sz="2000" b="1" dirty="0"/>
              <a:t>Congedo parentale dipendenti</a:t>
            </a:r>
            <a:endParaRPr lang="it-IT" sz="2000" b="1" dirty="0" smtClean="0"/>
          </a:p>
          <a:p>
            <a:pPr marL="895350"/>
            <a:endParaRPr lang="it-IT" sz="500" b="1" dirty="0" smtClean="0"/>
          </a:p>
          <a:p>
            <a:pPr marL="895350"/>
            <a:r>
              <a:rPr lang="it-IT" sz="2000" b="1" dirty="0"/>
              <a:t>	</a:t>
            </a:r>
            <a:r>
              <a:rPr lang="it-IT" sz="2000" b="1" dirty="0" smtClean="0"/>
              <a:t>		</a:t>
            </a:r>
            <a:r>
              <a:rPr lang="it-IT" sz="1400" b="1" dirty="0" smtClean="0"/>
              <a:t>MODALITA’ GIORNALIERA/MODALITA’ ORARIA</a:t>
            </a:r>
          </a:p>
          <a:p>
            <a:pPr marL="895350"/>
            <a:endParaRPr lang="it-IT" sz="1400" b="1" dirty="0" smtClean="0"/>
          </a:p>
          <a:p>
            <a:pPr marL="2095500" lvl="2" indent="-285750">
              <a:buFont typeface="Arial" panose="020B0604020202020204" pitchFamily="34" charset="0"/>
              <a:buChar char="•"/>
            </a:pPr>
            <a:r>
              <a:rPr lang="it-IT" sz="1400" dirty="0" smtClean="0"/>
              <a:t>6 mesi continuativi</a:t>
            </a:r>
          </a:p>
          <a:p>
            <a:pPr marL="2095500" lvl="2" indent="-285750">
              <a:buFont typeface="Arial" panose="020B0604020202020204" pitchFamily="34" charset="0"/>
              <a:buChar char="•"/>
            </a:pPr>
            <a:r>
              <a:rPr lang="it-IT" sz="1400" dirty="0"/>
              <a:t>in modo frazionato </a:t>
            </a:r>
            <a:r>
              <a:rPr lang="it-IT" sz="1400" dirty="0" smtClean="0"/>
              <a:t>anche per un </a:t>
            </a:r>
            <a:r>
              <a:rPr lang="it-IT" sz="1400" dirty="0"/>
              <a:t>solo giorno</a:t>
            </a:r>
            <a:endParaRPr lang="it-IT" sz="1400" dirty="0" smtClean="0"/>
          </a:p>
          <a:p>
            <a:pPr marL="1181100" indent="-285750">
              <a:buFont typeface="Arial" panose="020B0604020202020204" pitchFamily="34" charset="0"/>
              <a:buChar char="•"/>
            </a:pPr>
            <a:endParaRPr lang="it-IT" sz="1400" dirty="0" smtClean="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1224136" cy="1500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664" y="2060848"/>
            <a:ext cx="22860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10150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332656"/>
            <a:ext cx="8640960" cy="6192688"/>
          </a:xfrm>
          <a:solidFill>
            <a:schemeClr val="bg2">
              <a:lumMod val="20000"/>
              <a:lumOff val="80000"/>
            </a:schemeClr>
          </a:solidFill>
        </p:spPr>
        <p:txBody>
          <a:bodyPr/>
          <a:lstStyle/>
          <a:p>
            <a:pPr algn="l"/>
            <a:endParaRPr lang="it-IT" dirty="0" smtClean="0"/>
          </a:p>
          <a:p>
            <a:pPr algn="l"/>
            <a:endParaRPr lang="it-IT" dirty="0" smtClean="0"/>
          </a:p>
          <a:p>
            <a:pPr algn="l"/>
            <a:endParaRPr lang="it-IT" dirty="0" smtClean="0"/>
          </a:p>
          <a:p>
            <a:pPr algn="l"/>
            <a:r>
              <a:rPr lang="it-IT" dirty="0" smtClean="0"/>
              <a:t>	</a:t>
            </a:r>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ctr"/>
            <a:r>
              <a:rPr lang="it-IT" dirty="0" smtClean="0"/>
              <a:t>	 	</a:t>
            </a:r>
          </a:p>
          <a:p>
            <a:pPr algn="ctr"/>
            <a:endParaRPr lang="it-IT" dirty="0"/>
          </a:p>
        </p:txBody>
      </p:sp>
      <p:sp>
        <p:nvSpPr>
          <p:cNvPr id="5" name="Fumetto 4 4"/>
          <p:cNvSpPr/>
          <p:nvPr/>
        </p:nvSpPr>
        <p:spPr>
          <a:xfrm>
            <a:off x="2411760" y="834419"/>
            <a:ext cx="3816424" cy="165618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prstClr val="white"/>
                </a:solidFill>
              </a:rPr>
              <a:t>VOUCHER BABY SITTING E ASILI NIDO</a:t>
            </a:r>
            <a:endParaRPr lang="it-IT" dirty="0">
              <a:solidFill>
                <a:prstClr val="white"/>
              </a:solidFill>
            </a:endParaRPr>
          </a:p>
        </p:txBody>
      </p:sp>
      <p:sp>
        <p:nvSpPr>
          <p:cNvPr id="2" name="Rettangolo 1"/>
          <p:cNvSpPr/>
          <p:nvPr/>
        </p:nvSpPr>
        <p:spPr>
          <a:xfrm>
            <a:off x="251520" y="2966169"/>
            <a:ext cx="8640960" cy="3600986"/>
          </a:xfrm>
          <a:prstGeom prst="rect">
            <a:avLst/>
          </a:prstGeom>
        </p:spPr>
        <p:txBody>
          <a:bodyPr wrap="square">
            <a:spAutoFit/>
          </a:bodyPr>
          <a:lstStyle/>
          <a:p>
            <a:r>
              <a:rPr lang="it-IT" sz="2000" dirty="0">
                <a:solidFill>
                  <a:prstClr val="black"/>
                </a:solidFill>
              </a:rPr>
              <a:t>	</a:t>
            </a:r>
            <a:r>
              <a:rPr lang="it-IT" sz="2000" dirty="0" smtClean="0">
                <a:solidFill>
                  <a:prstClr val="black"/>
                </a:solidFill>
              </a:rPr>
              <a:t>		</a:t>
            </a:r>
            <a:r>
              <a:rPr lang="it-IT" sz="1600" b="1" dirty="0"/>
              <a:t> A CHI </a:t>
            </a:r>
            <a:r>
              <a:rPr lang="it-IT" sz="1600" b="1" dirty="0" smtClean="0"/>
              <a:t>SPETTA (circ. 169/2014 e 216/2016)</a:t>
            </a:r>
          </a:p>
          <a:p>
            <a:endParaRPr lang="it-IT" sz="1600" b="1" dirty="0"/>
          </a:p>
          <a:p>
            <a:pPr marL="285750" indent="-285750">
              <a:buFont typeface="Arial" panose="020B0604020202020204" pitchFamily="34" charset="0"/>
              <a:buChar char="•"/>
            </a:pPr>
            <a:r>
              <a:rPr lang="it-IT" sz="1600" dirty="0" smtClean="0"/>
              <a:t>lavoratrici </a:t>
            </a:r>
            <a:r>
              <a:rPr lang="it-IT" sz="1600" dirty="0"/>
              <a:t>dipendenti di amministrazioni pubbliche o di privati datori di lavoro</a:t>
            </a:r>
            <a:r>
              <a:rPr lang="it-IT" sz="1600" dirty="0" smtClean="0"/>
              <a:t>;</a:t>
            </a:r>
          </a:p>
          <a:p>
            <a:pPr marL="285750" indent="-285750">
              <a:buFont typeface="Arial" panose="020B0604020202020204" pitchFamily="34" charset="0"/>
              <a:buChar char="•"/>
            </a:pPr>
            <a:endParaRPr lang="it-IT" sz="1600" dirty="0"/>
          </a:p>
          <a:p>
            <a:pPr marL="285750" indent="-285750">
              <a:buFont typeface="Arial" panose="020B0604020202020204" pitchFamily="34" charset="0"/>
              <a:buChar char="•"/>
            </a:pPr>
            <a:r>
              <a:rPr lang="it-IT" sz="1600" dirty="0" smtClean="0"/>
              <a:t>lavoratrici </a:t>
            </a:r>
            <a:r>
              <a:rPr lang="it-IT" sz="1600" dirty="0"/>
              <a:t>iscritte alla gestione separata di cui all’art.2, comma 26, della legge 8 agosto 1995, n.335, (ivi comprese le libere professioniste, che non risultino iscritte ad altra forma previdenziale obbligatoria e non siano pensionate, pertanto tenute al versamento della contribuzione in misura </a:t>
            </a:r>
            <a:r>
              <a:rPr lang="it-IT" sz="1600" dirty="0" smtClean="0"/>
              <a:t>piena)</a:t>
            </a:r>
          </a:p>
          <a:p>
            <a:pPr marL="285750" indent="-285750">
              <a:buFont typeface="Arial" panose="020B0604020202020204" pitchFamily="34" charset="0"/>
              <a:buChar char="•"/>
            </a:pPr>
            <a:endParaRPr lang="it-IT" sz="1600" dirty="0" smtClean="0"/>
          </a:p>
          <a:p>
            <a:pPr marL="285750" indent="-285750">
              <a:buFont typeface="Arial" panose="020B0604020202020204" pitchFamily="34" charset="0"/>
              <a:buChar char="•"/>
            </a:pPr>
            <a:r>
              <a:rPr lang="it-IT" sz="1600" dirty="0" smtClean="0"/>
              <a:t>lavoratrici </a:t>
            </a:r>
            <a:r>
              <a:rPr lang="it-IT" sz="1600" dirty="0"/>
              <a:t>autonome o imprenditrici (le coltivatrici dirette, mezzadre e colone; le artigiane ed esercenti attività commerciali; le imprenditrici agricole a titolo principale, nonché le pescatrici autonome della piccola pesca marittima e delle acque interne di cui all’art. 66, comma 1, del decreto legislativo 26 marzo 2001, n. 151</a:t>
            </a:r>
            <a:r>
              <a:rPr lang="it-IT" sz="1600" dirty="0" smtClean="0"/>
              <a:t>)</a:t>
            </a:r>
            <a:endParaRPr lang="it-IT" sz="1600"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1224136" cy="1500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664" y="1833212"/>
            <a:ext cx="22860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32296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332656"/>
            <a:ext cx="8640960" cy="6192688"/>
          </a:xfrm>
          <a:solidFill>
            <a:schemeClr val="bg2">
              <a:lumMod val="20000"/>
              <a:lumOff val="80000"/>
            </a:schemeClr>
          </a:solidFill>
        </p:spPr>
        <p:txBody>
          <a:bodyPr/>
          <a:lstStyle/>
          <a:p>
            <a:pPr algn="l"/>
            <a:endParaRPr lang="it-IT" dirty="0" smtClean="0"/>
          </a:p>
          <a:p>
            <a:pPr algn="l"/>
            <a:endParaRPr lang="it-IT" dirty="0" smtClean="0"/>
          </a:p>
          <a:p>
            <a:pPr algn="l"/>
            <a:endParaRPr lang="it-IT" dirty="0" smtClean="0"/>
          </a:p>
          <a:p>
            <a:pPr algn="l"/>
            <a:r>
              <a:rPr lang="it-IT" dirty="0" smtClean="0"/>
              <a:t>	</a:t>
            </a:r>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ctr"/>
            <a:r>
              <a:rPr lang="it-IT" dirty="0" smtClean="0"/>
              <a:t>	 	</a:t>
            </a:r>
          </a:p>
          <a:p>
            <a:pPr algn="ctr"/>
            <a:endParaRPr lang="it-IT" dirty="0"/>
          </a:p>
        </p:txBody>
      </p:sp>
      <p:sp>
        <p:nvSpPr>
          <p:cNvPr id="5" name="Fumetto 4 4"/>
          <p:cNvSpPr/>
          <p:nvPr/>
        </p:nvSpPr>
        <p:spPr>
          <a:xfrm>
            <a:off x="2411760" y="260648"/>
            <a:ext cx="3816424" cy="165618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prstClr val="white"/>
                </a:solidFill>
              </a:rPr>
              <a:t>VOUCHER BABY SITTING E ASILI NIDO</a:t>
            </a:r>
            <a:endParaRPr lang="it-IT" dirty="0">
              <a:solidFill>
                <a:prstClr val="white"/>
              </a:solidFill>
            </a:endParaRPr>
          </a:p>
        </p:txBody>
      </p:sp>
      <p:sp>
        <p:nvSpPr>
          <p:cNvPr id="2" name="Rettangolo 1"/>
          <p:cNvSpPr/>
          <p:nvPr/>
        </p:nvSpPr>
        <p:spPr>
          <a:xfrm>
            <a:off x="251520" y="2780928"/>
            <a:ext cx="8640960" cy="2554545"/>
          </a:xfrm>
          <a:prstGeom prst="rect">
            <a:avLst/>
          </a:prstGeom>
        </p:spPr>
        <p:txBody>
          <a:bodyPr wrap="square">
            <a:spAutoFit/>
          </a:bodyPr>
          <a:lstStyle/>
          <a:p>
            <a:r>
              <a:rPr lang="it-IT" sz="2000" dirty="0">
                <a:solidFill>
                  <a:prstClr val="black"/>
                </a:solidFill>
              </a:rPr>
              <a:t>	</a:t>
            </a:r>
            <a:r>
              <a:rPr lang="it-IT" sz="2000" dirty="0" smtClean="0">
                <a:solidFill>
                  <a:prstClr val="black"/>
                </a:solidFill>
              </a:rPr>
              <a:t>		</a:t>
            </a:r>
            <a:r>
              <a:rPr lang="it-IT" sz="1600" b="1" dirty="0"/>
              <a:t> REQUISITI: (circ. 169/2014 e 216/2016)</a:t>
            </a:r>
          </a:p>
          <a:p>
            <a:endParaRPr lang="it-IT" sz="1600" b="1" dirty="0" smtClean="0"/>
          </a:p>
          <a:p>
            <a:endParaRPr lang="it-IT" sz="1600" b="1" dirty="0" smtClean="0"/>
          </a:p>
          <a:p>
            <a:r>
              <a:rPr lang="it-IT" sz="1200" b="1" dirty="0" smtClean="0"/>
              <a:t> </a:t>
            </a:r>
            <a:endParaRPr lang="it-IT" sz="1200" b="1" dirty="0"/>
          </a:p>
          <a:p>
            <a:pPr>
              <a:buFont typeface="Arial"/>
              <a:buChar char="•"/>
            </a:pPr>
            <a:r>
              <a:rPr lang="it-IT" sz="1200" dirty="0"/>
              <a:t> </a:t>
            </a:r>
            <a:r>
              <a:rPr lang="it-IT" sz="1200" dirty="0" smtClean="0"/>
              <a:t>le lavoratrici dipendenti devono presentare la domanda  entro gli </a:t>
            </a:r>
            <a:r>
              <a:rPr lang="it-IT" sz="1200" dirty="0"/>
              <a:t>11 mesi successivi alla conclusione del periodo di congedo obbligatorio di </a:t>
            </a:r>
            <a:r>
              <a:rPr lang="it-IT" sz="1200" dirty="0" smtClean="0"/>
              <a:t>maternità;</a:t>
            </a:r>
          </a:p>
          <a:p>
            <a:pPr>
              <a:buFont typeface="Arial"/>
              <a:buChar char="•"/>
            </a:pPr>
            <a:endParaRPr lang="it-IT" sz="1200" dirty="0" smtClean="0"/>
          </a:p>
          <a:p>
            <a:pPr>
              <a:buFont typeface="Arial"/>
              <a:buChar char="•"/>
            </a:pPr>
            <a:r>
              <a:rPr lang="it-IT" sz="1200" dirty="0" smtClean="0"/>
              <a:t>Le lavoratrici autonome devono avere concluso la fruizione della maternità obbligatoria e la domanda va presentata entro 1 anno dalla nascita/ingresso in famiglia</a:t>
            </a:r>
          </a:p>
          <a:p>
            <a:r>
              <a:rPr lang="it-IT" sz="1200" dirty="0" smtClean="0"/>
              <a:t> </a:t>
            </a:r>
          </a:p>
          <a:p>
            <a:pPr>
              <a:buFont typeface="Arial"/>
              <a:buChar char="•"/>
            </a:pPr>
            <a:r>
              <a:rPr lang="it-IT" sz="1200" dirty="0" smtClean="0"/>
              <a:t> NON aver ancora fruito di </a:t>
            </a:r>
            <a:r>
              <a:rPr lang="it-IT" sz="1200" dirty="0"/>
              <a:t>tutto il periodo di congedo </a:t>
            </a:r>
            <a:r>
              <a:rPr lang="it-IT" sz="1200" dirty="0" smtClean="0"/>
              <a:t>parentale</a:t>
            </a:r>
          </a:p>
          <a:p>
            <a:pPr>
              <a:buFont typeface="Arial"/>
              <a:buChar char="•"/>
            </a:pPr>
            <a:endParaRPr lang="it-IT" sz="1200"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1224136" cy="1500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844824"/>
            <a:ext cx="22860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28889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332656"/>
            <a:ext cx="8640960" cy="6192688"/>
          </a:xfrm>
          <a:solidFill>
            <a:schemeClr val="bg2">
              <a:lumMod val="20000"/>
              <a:lumOff val="80000"/>
            </a:schemeClr>
          </a:solidFill>
        </p:spPr>
        <p:txBody>
          <a:bodyPr/>
          <a:lstStyle/>
          <a:p>
            <a:pPr algn="l"/>
            <a:endParaRPr lang="it-IT" dirty="0" smtClean="0"/>
          </a:p>
          <a:p>
            <a:pPr algn="l"/>
            <a:endParaRPr lang="it-IT" dirty="0" smtClean="0"/>
          </a:p>
          <a:p>
            <a:pPr algn="l"/>
            <a:endParaRPr lang="it-IT" dirty="0" smtClean="0"/>
          </a:p>
          <a:p>
            <a:pPr algn="l"/>
            <a:r>
              <a:rPr lang="it-IT" dirty="0" smtClean="0"/>
              <a:t>	</a:t>
            </a:r>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ctr"/>
            <a:r>
              <a:rPr lang="it-IT" dirty="0" smtClean="0"/>
              <a:t>	 	</a:t>
            </a:r>
          </a:p>
          <a:p>
            <a:pPr algn="ctr"/>
            <a:endParaRPr lang="it-IT" dirty="0"/>
          </a:p>
        </p:txBody>
      </p:sp>
      <p:sp>
        <p:nvSpPr>
          <p:cNvPr id="5" name="Fumetto 4 4"/>
          <p:cNvSpPr/>
          <p:nvPr/>
        </p:nvSpPr>
        <p:spPr>
          <a:xfrm>
            <a:off x="2411760" y="834419"/>
            <a:ext cx="3816424" cy="165618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prstClr val="white"/>
                </a:solidFill>
              </a:rPr>
              <a:t>VOUCHER BABY SITTING E ASILI NIDO</a:t>
            </a:r>
            <a:endParaRPr lang="it-IT" dirty="0">
              <a:solidFill>
                <a:prstClr val="white"/>
              </a:solidFill>
            </a:endParaRPr>
          </a:p>
        </p:txBody>
      </p:sp>
      <p:sp>
        <p:nvSpPr>
          <p:cNvPr id="2" name="Rettangolo 1"/>
          <p:cNvSpPr/>
          <p:nvPr/>
        </p:nvSpPr>
        <p:spPr>
          <a:xfrm>
            <a:off x="251520" y="2996952"/>
            <a:ext cx="8640960" cy="2616101"/>
          </a:xfrm>
          <a:prstGeom prst="rect">
            <a:avLst/>
          </a:prstGeom>
        </p:spPr>
        <p:txBody>
          <a:bodyPr wrap="square">
            <a:spAutoFit/>
          </a:bodyPr>
          <a:lstStyle/>
          <a:p>
            <a:r>
              <a:rPr lang="it-IT" sz="2000" dirty="0">
                <a:solidFill>
                  <a:prstClr val="black"/>
                </a:solidFill>
              </a:rPr>
              <a:t>	</a:t>
            </a:r>
            <a:r>
              <a:rPr lang="it-IT" sz="2000" dirty="0" smtClean="0">
                <a:solidFill>
                  <a:prstClr val="black"/>
                </a:solidFill>
              </a:rPr>
              <a:t>		</a:t>
            </a:r>
            <a:r>
              <a:rPr lang="it-IT" sz="1600" b="1" dirty="0"/>
              <a:t> MISURA:(circ. 169/2014 e 216/2016)</a:t>
            </a:r>
          </a:p>
          <a:p>
            <a:endParaRPr lang="it-IT" sz="1600" b="1" dirty="0" smtClean="0"/>
          </a:p>
          <a:p>
            <a:endParaRPr lang="it-IT" sz="1600" b="1" dirty="0"/>
          </a:p>
          <a:p>
            <a:pPr>
              <a:buFont typeface="Arial"/>
              <a:buChar char="•"/>
            </a:pPr>
            <a:r>
              <a:rPr lang="it-IT" sz="1600" dirty="0"/>
              <a:t>  600,00 euro mensili </a:t>
            </a:r>
            <a:r>
              <a:rPr lang="it-IT" sz="1600" dirty="0" smtClean="0"/>
              <a:t>per </a:t>
            </a:r>
            <a:r>
              <a:rPr lang="it-IT" sz="1600" dirty="0"/>
              <a:t>un periodo massimo </a:t>
            </a:r>
            <a:r>
              <a:rPr lang="it-IT" sz="1600" dirty="0" smtClean="0"/>
              <a:t>di:</a:t>
            </a:r>
          </a:p>
          <a:p>
            <a:pPr>
              <a:buFont typeface="Arial"/>
              <a:buChar char="•"/>
            </a:pPr>
            <a:endParaRPr lang="it-IT" sz="1600" dirty="0" smtClean="0"/>
          </a:p>
          <a:p>
            <a:pPr marL="285750" indent="-285750">
              <a:buFont typeface="Wingdings" panose="05000000000000000000" pitchFamily="2" charset="2"/>
              <a:buChar char="q"/>
            </a:pPr>
            <a:r>
              <a:rPr lang="it-IT" sz="1600" dirty="0" smtClean="0"/>
              <a:t>sei </a:t>
            </a:r>
            <a:r>
              <a:rPr lang="it-IT" sz="1600" dirty="0"/>
              <a:t>mesi </a:t>
            </a:r>
            <a:r>
              <a:rPr lang="it-IT" sz="1600" dirty="0" smtClean="0"/>
              <a:t>per le lavoratrici dipendenti</a:t>
            </a:r>
          </a:p>
          <a:p>
            <a:endParaRPr lang="it-IT" sz="1600" dirty="0" smtClean="0"/>
          </a:p>
          <a:p>
            <a:pPr marL="285750" indent="-285750">
              <a:buFont typeface="Wingdings" panose="05000000000000000000" pitchFamily="2" charset="2"/>
              <a:buChar char="q"/>
            </a:pPr>
            <a:r>
              <a:rPr lang="it-IT" sz="1600" dirty="0" smtClean="0"/>
              <a:t>tre </a:t>
            </a:r>
            <a:r>
              <a:rPr lang="it-IT" sz="1600" dirty="0"/>
              <a:t>mesi per le lavoratrici iscritte alla gestione separata e per le lavoratrici </a:t>
            </a:r>
            <a:r>
              <a:rPr lang="it-IT" sz="1600" dirty="0" smtClean="0"/>
              <a:t>autonome</a:t>
            </a:r>
          </a:p>
          <a:p>
            <a:r>
              <a:rPr lang="it-IT" sz="1600" dirty="0"/>
              <a:t>	</a:t>
            </a:r>
            <a:r>
              <a:rPr lang="it-IT" sz="1600" dirty="0" smtClean="0"/>
              <a:t>	</a:t>
            </a:r>
            <a:endParaRPr lang="it-IT" sz="1600"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1224136" cy="1500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988840"/>
            <a:ext cx="22860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69809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332656"/>
            <a:ext cx="8640960" cy="6192688"/>
          </a:xfrm>
          <a:solidFill>
            <a:schemeClr val="bg2">
              <a:lumMod val="20000"/>
              <a:lumOff val="80000"/>
            </a:schemeClr>
          </a:solidFill>
        </p:spPr>
        <p:txBody>
          <a:bodyPr/>
          <a:lstStyle/>
          <a:p>
            <a:pPr algn="l"/>
            <a:endParaRPr lang="it-IT" dirty="0" smtClean="0"/>
          </a:p>
          <a:p>
            <a:pPr algn="l"/>
            <a:endParaRPr lang="it-IT" dirty="0" smtClean="0"/>
          </a:p>
          <a:p>
            <a:pPr algn="l"/>
            <a:endParaRPr lang="it-IT" dirty="0" smtClean="0"/>
          </a:p>
          <a:p>
            <a:pPr algn="l"/>
            <a:r>
              <a:rPr lang="it-IT" dirty="0" smtClean="0"/>
              <a:t>	</a:t>
            </a:r>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ctr"/>
            <a:r>
              <a:rPr lang="it-IT" dirty="0" smtClean="0"/>
              <a:t>	 	</a:t>
            </a:r>
          </a:p>
          <a:p>
            <a:pPr algn="ctr"/>
            <a:endParaRPr lang="it-IT" dirty="0"/>
          </a:p>
        </p:txBody>
      </p:sp>
      <p:sp>
        <p:nvSpPr>
          <p:cNvPr id="5" name="Fumetto 4 4"/>
          <p:cNvSpPr/>
          <p:nvPr/>
        </p:nvSpPr>
        <p:spPr>
          <a:xfrm>
            <a:off x="2411760" y="834419"/>
            <a:ext cx="3816424" cy="165618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prstClr val="white"/>
                </a:solidFill>
              </a:rPr>
              <a:t>Cos’è l’allattamento?</a:t>
            </a:r>
            <a:endParaRPr lang="it-IT" dirty="0">
              <a:solidFill>
                <a:prstClr val="white"/>
              </a:solidFill>
            </a:endParaRPr>
          </a:p>
        </p:txBody>
      </p:sp>
      <p:sp>
        <p:nvSpPr>
          <p:cNvPr id="2" name="Rettangolo 1"/>
          <p:cNvSpPr/>
          <p:nvPr/>
        </p:nvSpPr>
        <p:spPr>
          <a:xfrm>
            <a:off x="251520" y="2708920"/>
            <a:ext cx="8640960" cy="3600986"/>
          </a:xfrm>
          <a:prstGeom prst="rect">
            <a:avLst/>
          </a:prstGeom>
        </p:spPr>
        <p:txBody>
          <a:bodyPr wrap="square">
            <a:spAutoFit/>
          </a:bodyPr>
          <a:lstStyle/>
          <a:p>
            <a:pPr marL="895350"/>
            <a:r>
              <a:rPr lang="it-IT" sz="2000" dirty="0">
                <a:solidFill>
                  <a:prstClr val="black"/>
                </a:solidFill>
              </a:rPr>
              <a:t>	</a:t>
            </a:r>
            <a:r>
              <a:rPr lang="it-IT" sz="2000" dirty="0" smtClean="0">
                <a:solidFill>
                  <a:prstClr val="black"/>
                </a:solidFill>
              </a:rPr>
              <a:t>		</a:t>
            </a:r>
            <a:r>
              <a:rPr lang="it-IT" sz="2000" b="1" dirty="0"/>
              <a:t>RIPOSI </a:t>
            </a:r>
            <a:r>
              <a:rPr lang="it-IT" sz="2000" b="1" dirty="0" smtClean="0"/>
              <a:t>GIORNALIERI (allattamento)</a:t>
            </a:r>
            <a:endParaRPr lang="it-IT" sz="500" b="1" dirty="0" smtClean="0"/>
          </a:p>
          <a:p>
            <a:pPr marL="895350"/>
            <a:endParaRPr lang="it-IT" sz="2000" b="1" dirty="0" smtClean="0"/>
          </a:p>
          <a:p>
            <a:pPr marL="895350"/>
            <a:endParaRPr lang="it-IT" sz="2000" b="1" dirty="0"/>
          </a:p>
          <a:p>
            <a:r>
              <a:rPr lang="it-IT" sz="1200" dirty="0" smtClean="0"/>
              <a:t>Trattasi di una riduzione oraria della giornata </a:t>
            </a:r>
            <a:r>
              <a:rPr lang="it-IT" sz="1200" dirty="0"/>
              <a:t>lavorativa prevista fino all’anno di vita del bambino e nel caso di adozioni o affidamento, entro un anno dalla data di ingresso del minore in </a:t>
            </a:r>
            <a:r>
              <a:rPr lang="it-IT" sz="1200" dirty="0" smtClean="0"/>
              <a:t>famiglia, pari a:</a:t>
            </a:r>
          </a:p>
          <a:p>
            <a:endParaRPr lang="it-IT" sz="1200" dirty="0" smtClean="0"/>
          </a:p>
          <a:p>
            <a:pPr marL="0" lvl="2"/>
            <a:r>
              <a:rPr lang="it-IT" sz="1200" dirty="0"/>
              <a:t>•2 ore al giorno di riposo per allattamento se l'orario di lavoro è pari o superiore alle 6 ore giornaliere; </a:t>
            </a:r>
          </a:p>
          <a:p>
            <a:pPr marL="0" lvl="2"/>
            <a:r>
              <a:rPr lang="it-IT" sz="1200" dirty="0"/>
              <a:t>•1 ora al giorno di riposo per allattamento se l'orario stesso è inferiore alle 6 </a:t>
            </a:r>
            <a:r>
              <a:rPr lang="it-IT" sz="1200" dirty="0" smtClean="0"/>
              <a:t>ore</a:t>
            </a:r>
            <a:r>
              <a:rPr lang="it-IT" sz="1200" dirty="0"/>
              <a:t>.</a:t>
            </a:r>
            <a:endParaRPr lang="it-IT" sz="1200" dirty="0" smtClean="0"/>
          </a:p>
          <a:p>
            <a:pPr marL="0" lvl="2"/>
            <a:endParaRPr lang="it-IT" sz="1200" dirty="0"/>
          </a:p>
          <a:p>
            <a:pPr marL="0" lvl="2"/>
            <a:r>
              <a:rPr lang="it-IT" sz="1200" dirty="0"/>
              <a:t>I riposi per allattamento si raddoppiano nei casi di</a:t>
            </a:r>
            <a:r>
              <a:rPr lang="it-IT" sz="1200" dirty="0" smtClean="0"/>
              <a:t>:</a:t>
            </a:r>
          </a:p>
          <a:p>
            <a:pPr marL="0" lvl="2"/>
            <a:endParaRPr lang="it-IT" sz="1200" dirty="0"/>
          </a:p>
          <a:p>
            <a:pPr marL="0" lvl="2"/>
            <a:r>
              <a:rPr lang="it-IT" sz="1200" dirty="0"/>
              <a:t>•adozione o affidamento di 2 o più bambini, anche non fratelli, entrati in famiglia anche in date diverse</a:t>
            </a:r>
            <a:r>
              <a:rPr lang="it-IT" sz="1200" dirty="0" smtClean="0"/>
              <a:t>;</a:t>
            </a:r>
          </a:p>
          <a:p>
            <a:pPr marL="0" lvl="2"/>
            <a:endParaRPr lang="it-IT" sz="1200" dirty="0"/>
          </a:p>
          <a:p>
            <a:pPr marL="0" lvl="2"/>
            <a:r>
              <a:rPr lang="it-IT" sz="1200" dirty="0"/>
              <a:t>•parto gemellare o plurimo</a:t>
            </a:r>
            <a:r>
              <a:rPr lang="it-IT" sz="1200" dirty="0" smtClean="0"/>
              <a:t>.</a:t>
            </a:r>
          </a:p>
          <a:p>
            <a:pPr marL="0" lvl="2"/>
            <a:endParaRPr lang="it-IT" sz="1200" dirty="0"/>
          </a:p>
          <a:p>
            <a:r>
              <a:rPr lang="it-IT" sz="1200" dirty="0" smtClean="0"/>
              <a:t>La fruizione deve </a:t>
            </a:r>
            <a:r>
              <a:rPr lang="it-IT" sz="1200" dirty="0"/>
              <a:t>essere </a:t>
            </a:r>
            <a:r>
              <a:rPr lang="it-IT" sz="1200" dirty="0" smtClean="0"/>
              <a:t>concordata con il </a:t>
            </a:r>
            <a:r>
              <a:rPr lang="it-IT" sz="1200" dirty="0"/>
              <a:t>datore di </a:t>
            </a:r>
            <a:r>
              <a:rPr lang="it-IT" sz="1200" dirty="0" smtClean="0"/>
              <a:t>lavoro. In </a:t>
            </a:r>
            <a:r>
              <a:rPr lang="it-IT" sz="1200" dirty="0"/>
              <a:t>caso di disaccordo tra le parti, la soluzione della controversia è rimessa al servizio ispezioni della Direzione </a:t>
            </a:r>
            <a:r>
              <a:rPr lang="it-IT" sz="1200" dirty="0" smtClean="0"/>
              <a:t>Territoriale </a:t>
            </a:r>
            <a:r>
              <a:rPr lang="it-IT" sz="1200" dirty="0"/>
              <a:t>del lavoro</a:t>
            </a:r>
            <a:r>
              <a:rPr lang="it-IT" sz="1200" dirty="0" smtClean="0"/>
              <a:t>.</a:t>
            </a:r>
            <a:endParaRPr lang="it-IT" sz="1200"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1224136" cy="1500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970" y="1908820"/>
            <a:ext cx="22860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21493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332656"/>
            <a:ext cx="8640960" cy="6192688"/>
          </a:xfrm>
          <a:solidFill>
            <a:schemeClr val="bg2">
              <a:lumMod val="20000"/>
              <a:lumOff val="80000"/>
            </a:schemeClr>
          </a:solidFill>
        </p:spPr>
        <p:txBody>
          <a:bodyPr/>
          <a:lstStyle/>
          <a:p>
            <a:pPr algn="l"/>
            <a:endParaRPr lang="it-IT" dirty="0" smtClean="0"/>
          </a:p>
          <a:p>
            <a:pPr algn="l"/>
            <a:endParaRPr lang="it-IT" dirty="0" smtClean="0"/>
          </a:p>
          <a:p>
            <a:pPr algn="l"/>
            <a:endParaRPr lang="it-IT" dirty="0" smtClean="0"/>
          </a:p>
          <a:p>
            <a:pPr algn="l"/>
            <a:r>
              <a:rPr lang="it-IT" dirty="0" smtClean="0"/>
              <a:t>	</a:t>
            </a:r>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ctr"/>
            <a:r>
              <a:rPr lang="it-IT" dirty="0" smtClean="0"/>
              <a:t>	 	</a:t>
            </a:r>
          </a:p>
        </p:txBody>
      </p:sp>
      <p:sp>
        <p:nvSpPr>
          <p:cNvPr id="5" name="Fumetto 4 4"/>
          <p:cNvSpPr/>
          <p:nvPr/>
        </p:nvSpPr>
        <p:spPr>
          <a:xfrm>
            <a:off x="3402432" y="834419"/>
            <a:ext cx="2880320" cy="165618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prstClr val="white"/>
                </a:solidFill>
              </a:rPr>
              <a:t>Chi ne ha diritto?</a:t>
            </a:r>
            <a:endParaRPr lang="it-IT" dirty="0">
              <a:solidFill>
                <a:prstClr val="white"/>
              </a:solidFill>
            </a:endParaRPr>
          </a:p>
        </p:txBody>
      </p:sp>
      <p:sp>
        <p:nvSpPr>
          <p:cNvPr id="2" name="Rettangolo 1"/>
          <p:cNvSpPr/>
          <p:nvPr/>
        </p:nvSpPr>
        <p:spPr>
          <a:xfrm>
            <a:off x="251520" y="2708920"/>
            <a:ext cx="8640960" cy="3724096"/>
          </a:xfrm>
          <a:prstGeom prst="rect">
            <a:avLst/>
          </a:prstGeom>
        </p:spPr>
        <p:txBody>
          <a:bodyPr wrap="square">
            <a:spAutoFit/>
          </a:bodyPr>
          <a:lstStyle/>
          <a:p>
            <a:pPr marL="895350"/>
            <a:r>
              <a:rPr lang="it-IT" sz="2000" dirty="0">
                <a:solidFill>
                  <a:prstClr val="black"/>
                </a:solidFill>
              </a:rPr>
              <a:t>	</a:t>
            </a:r>
            <a:r>
              <a:rPr lang="it-IT" sz="2000" dirty="0" smtClean="0">
                <a:solidFill>
                  <a:prstClr val="black"/>
                </a:solidFill>
              </a:rPr>
              <a:t>		</a:t>
            </a:r>
            <a:r>
              <a:rPr lang="it-IT" sz="2000" b="1" dirty="0"/>
              <a:t>RIPOSI </a:t>
            </a:r>
            <a:r>
              <a:rPr lang="it-IT" sz="2000" b="1" dirty="0" smtClean="0"/>
              <a:t>GIORNALIERI (allattamento)</a:t>
            </a:r>
            <a:endParaRPr lang="it-IT" sz="500" b="1" dirty="0" smtClean="0"/>
          </a:p>
          <a:p>
            <a:pPr marL="895350"/>
            <a:r>
              <a:rPr lang="it-IT" sz="2000" b="1" dirty="0"/>
              <a:t>	</a:t>
            </a:r>
            <a:r>
              <a:rPr lang="it-IT" sz="2000" b="1" dirty="0" smtClean="0"/>
              <a:t>		</a:t>
            </a:r>
            <a:endParaRPr lang="it-IT" sz="1400" b="1" dirty="0" smtClean="0"/>
          </a:p>
          <a:p>
            <a:pPr marL="0" lvl="2"/>
            <a:endParaRPr lang="it-IT" sz="1400" dirty="0" smtClean="0"/>
          </a:p>
          <a:p>
            <a:pPr marL="0" lvl="2"/>
            <a:r>
              <a:rPr lang="it-IT" sz="1400" dirty="0" smtClean="0"/>
              <a:t>Il </a:t>
            </a:r>
            <a:r>
              <a:rPr lang="it-IT" sz="1400" dirty="0"/>
              <a:t>lavoratore padre </a:t>
            </a:r>
            <a:r>
              <a:rPr lang="it-IT" sz="1400" dirty="0" smtClean="0"/>
              <a:t>può richiedere l’allattamento se:</a:t>
            </a:r>
          </a:p>
          <a:p>
            <a:pPr marL="0" lvl="2"/>
            <a:endParaRPr lang="it-IT" sz="1400" dirty="0" smtClean="0"/>
          </a:p>
          <a:p>
            <a:pPr marL="285750" indent="-285750">
              <a:buFont typeface="Wingdings" panose="05000000000000000000" pitchFamily="2" charset="2"/>
              <a:buChar char="v"/>
            </a:pPr>
            <a:r>
              <a:rPr lang="it-IT" sz="1400" dirty="0" smtClean="0"/>
              <a:t>il </a:t>
            </a:r>
            <a:r>
              <a:rPr lang="it-IT" sz="1400" dirty="0"/>
              <a:t>figlio è affidato al solo padre;</a:t>
            </a:r>
          </a:p>
          <a:p>
            <a:pPr marL="285750" indent="-285750">
              <a:buFont typeface="Wingdings" panose="05000000000000000000" pitchFamily="2" charset="2"/>
              <a:buChar char="v"/>
            </a:pPr>
            <a:r>
              <a:rPr lang="it-IT" sz="1400" dirty="0"/>
              <a:t>in alternativa alla madre lavoratrice dipendente che non se ne avvalga per espressa rinuncia o perché appartenente ad una delle categorie non aventi diritto ai riposi stessi (lavoratrice domestica e a domicilio);</a:t>
            </a:r>
          </a:p>
          <a:p>
            <a:pPr marL="285750" indent="-285750">
              <a:buFont typeface="Wingdings" panose="05000000000000000000" pitchFamily="2" charset="2"/>
              <a:buChar char="v"/>
            </a:pPr>
            <a:r>
              <a:rPr lang="it-IT" sz="1400" dirty="0"/>
              <a:t>nel caso in cui la madre sia lavoratrice autonoma, parasubordinata, libero professionista;</a:t>
            </a:r>
          </a:p>
          <a:p>
            <a:pPr marL="285750" indent="-285750">
              <a:buFont typeface="Wingdings" panose="05000000000000000000" pitchFamily="2" charset="2"/>
              <a:buChar char="v"/>
            </a:pPr>
            <a:r>
              <a:rPr lang="it-IT" sz="1400" dirty="0"/>
              <a:t>nel caso in cui la madre sia casalinga;</a:t>
            </a:r>
          </a:p>
          <a:p>
            <a:pPr marL="285750" indent="-285750">
              <a:buFont typeface="Wingdings" panose="05000000000000000000" pitchFamily="2" charset="2"/>
              <a:buChar char="v"/>
            </a:pPr>
            <a:r>
              <a:rPr lang="it-IT" sz="1400" dirty="0"/>
              <a:t>in caso di morte o di grave infermità della madre, lavoratrice o meno</a:t>
            </a:r>
            <a:r>
              <a:rPr lang="it-IT" sz="1400" dirty="0" smtClean="0"/>
              <a:t>.</a:t>
            </a:r>
          </a:p>
          <a:p>
            <a:pPr marL="285750" indent="-285750">
              <a:buFont typeface="Wingdings" panose="05000000000000000000" pitchFamily="2" charset="2"/>
              <a:buChar char="v"/>
            </a:pPr>
            <a:endParaRPr lang="it-IT" sz="1400" dirty="0"/>
          </a:p>
          <a:p>
            <a:r>
              <a:rPr lang="it-IT" sz="1400" dirty="0"/>
              <a:t>Il numero di ore di riposo spettanti al padre è subordinato al proprio orario giornaliero di lavoro </a:t>
            </a:r>
            <a:endParaRPr lang="it-IT" sz="1400" dirty="0" smtClean="0"/>
          </a:p>
          <a:p>
            <a:endParaRPr lang="it-IT" sz="1400" dirty="0" smtClean="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1224136" cy="1500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664" y="1823315"/>
            <a:ext cx="22860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18210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332656"/>
            <a:ext cx="8640960" cy="6192688"/>
          </a:xfrm>
          <a:solidFill>
            <a:schemeClr val="bg2">
              <a:lumMod val="20000"/>
              <a:lumOff val="80000"/>
            </a:schemeClr>
          </a:solidFill>
        </p:spPr>
        <p:txBody>
          <a:bodyPr/>
          <a:lstStyle/>
          <a:p>
            <a:pPr algn="l"/>
            <a:endParaRPr lang="it-IT" dirty="0" smtClean="0"/>
          </a:p>
          <a:p>
            <a:pPr algn="l"/>
            <a:endParaRPr lang="it-IT" dirty="0" smtClean="0"/>
          </a:p>
          <a:p>
            <a:pPr algn="l"/>
            <a:endParaRPr lang="it-IT" dirty="0" smtClean="0"/>
          </a:p>
          <a:p>
            <a:pPr algn="l"/>
            <a:r>
              <a:rPr lang="it-IT" dirty="0" smtClean="0"/>
              <a:t>	</a:t>
            </a:r>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ctr"/>
            <a:r>
              <a:rPr lang="it-IT" dirty="0" smtClean="0"/>
              <a:t>	 	</a:t>
            </a:r>
          </a:p>
        </p:txBody>
      </p:sp>
      <p:sp>
        <p:nvSpPr>
          <p:cNvPr id="5" name="Fumetto 4 4"/>
          <p:cNvSpPr/>
          <p:nvPr/>
        </p:nvSpPr>
        <p:spPr>
          <a:xfrm>
            <a:off x="2699792" y="834419"/>
            <a:ext cx="3528392" cy="165618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prstClr val="white"/>
                </a:solidFill>
              </a:rPr>
              <a:t>E in caso di malattia del bambino ?</a:t>
            </a:r>
            <a:endParaRPr lang="it-IT" dirty="0">
              <a:solidFill>
                <a:prstClr val="white"/>
              </a:solidFill>
            </a:endParaRPr>
          </a:p>
        </p:txBody>
      </p:sp>
      <p:sp>
        <p:nvSpPr>
          <p:cNvPr id="2" name="Rettangolo 1"/>
          <p:cNvSpPr/>
          <p:nvPr/>
        </p:nvSpPr>
        <p:spPr>
          <a:xfrm>
            <a:off x="251520" y="2750145"/>
            <a:ext cx="8640960" cy="3693319"/>
          </a:xfrm>
          <a:prstGeom prst="rect">
            <a:avLst/>
          </a:prstGeom>
        </p:spPr>
        <p:txBody>
          <a:bodyPr wrap="square">
            <a:spAutoFit/>
          </a:bodyPr>
          <a:lstStyle/>
          <a:p>
            <a:pPr marL="895350"/>
            <a:r>
              <a:rPr lang="it-IT" sz="2000" dirty="0">
                <a:solidFill>
                  <a:prstClr val="black"/>
                </a:solidFill>
              </a:rPr>
              <a:t>	</a:t>
            </a:r>
            <a:r>
              <a:rPr lang="it-IT" sz="2000" dirty="0" smtClean="0">
                <a:solidFill>
                  <a:prstClr val="black"/>
                </a:solidFill>
              </a:rPr>
              <a:t>		</a:t>
            </a:r>
            <a:r>
              <a:rPr lang="it-IT" sz="2000" b="1" dirty="0" smtClean="0"/>
              <a:t>MALATTIA BAMBINO</a:t>
            </a:r>
            <a:endParaRPr lang="it-IT" sz="500" b="1" dirty="0" smtClean="0"/>
          </a:p>
          <a:p>
            <a:pPr marL="895350"/>
            <a:r>
              <a:rPr lang="it-IT" sz="2000" b="1" dirty="0"/>
              <a:t>	</a:t>
            </a:r>
            <a:r>
              <a:rPr lang="it-IT" sz="2000" b="1" dirty="0" smtClean="0"/>
              <a:t>		</a:t>
            </a:r>
          </a:p>
          <a:p>
            <a:pPr marL="895350"/>
            <a:r>
              <a:rPr lang="it-IT" sz="2000" b="1" dirty="0" smtClean="0"/>
              <a:t>			     BENEFICIARI</a:t>
            </a:r>
          </a:p>
          <a:p>
            <a:r>
              <a:rPr lang="it-IT" sz="2000" b="1" dirty="0" smtClean="0"/>
              <a:t>Lavoratori dipendenti </a:t>
            </a:r>
            <a:r>
              <a:rPr lang="it-IT" dirty="0" smtClean="0"/>
              <a:t>al </a:t>
            </a:r>
            <a:r>
              <a:rPr lang="it-IT" dirty="0"/>
              <a:t>padre o </a:t>
            </a:r>
            <a:r>
              <a:rPr lang="it-IT" dirty="0" smtClean="0"/>
              <a:t>alla </a:t>
            </a:r>
            <a:r>
              <a:rPr lang="it-IT" dirty="0"/>
              <a:t>madre alternativamente, anche se l'altro genitore non ne </a:t>
            </a:r>
            <a:r>
              <a:rPr lang="it-IT" dirty="0" smtClean="0"/>
              <a:t>ha </a:t>
            </a:r>
            <a:r>
              <a:rPr lang="it-IT" dirty="0"/>
              <a:t>diritto. </a:t>
            </a:r>
            <a:endParaRPr lang="it-IT" dirty="0" smtClean="0"/>
          </a:p>
          <a:p>
            <a:endParaRPr lang="it-IT" dirty="0" smtClean="0"/>
          </a:p>
          <a:p>
            <a:r>
              <a:rPr lang="it-IT" b="1" dirty="0"/>
              <a:t>	</a:t>
            </a:r>
            <a:r>
              <a:rPr lang="it-IT" b="1" dirty="0" smtClean="0"/>
              <a:t>		NON SPETTA </a:t>
            </a:r>
          </a:p>
          <a:p>
            <a:r>
              <a:rPr lang="it-IT" dirty="0" smtClean="0"/>
              <a:t>ai </a:t>
            </a:r>
            <a:r>
              <a:rPr lang="it-IT" dirty="0"/>
              <a:t>lavoratori a domicilio </a:t>
            </a:r>
            <a:endParaRPr lang="it-IT" dirty="0" smtClean="0"/>
          </a:p>
          <a:p>
            <a:r>
              <a:rPr lang="it-IT" dirty="0" smtClean="0"/>
              <a:t>ai lavoratori domestici</a:t>
            </a:r>
          </a:p>
          <a:p>
            <a:r>
              <a:rPr lang="it-IT" dirty="0"/>
              <a:t>a</a:t>
            </a:r>
            <a:r>
              <a:rPr lang="it-IT" dirty="0" smtClean="0"/>
              <a:t>i lavoratori autonomi</a:t>
            </a:r>
          </a:p>
          <a:p>
            <a:r>
              <a:rPr lang="it-IT" dirty="0"/>
              <a:t>a</a:t>
            </a:r>
            <a:r>
              <a:rPr lang="it-IT" dirty="0" smtClean="0"/>
              <a:t>gli iscritti alla gestione separata</a:t>
            </a:r>
          </a:p>
          <a:p>
            <a:endParaRPr lang="it-IT" sz="1000" dirty="0" smtClean="0"/>
          </a:p>
          <a:p>
            <a:r>
              <a:rPr lang="it-IT" dirty="0" smtClean="0"/>
              <a:t>			</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1224136" cy="1500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26" y="1828800"/>
            <a:ext cx="22860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116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332656"/>
            <a:ext cx="8640960" cy="6192688"/>
          </a:xfrm>
          <a:solidFill>
            <a:schemeClr val="bg2">
              <a:lumMod val="20000"/>
              <a:lumOff val="80000"/>
            </a:schemeClr>
          </a:solidFill>
        </p:spPr>
        <p:txBody>
          <a:bodyPr/>
          <a:lstStyle/>
          <a:p>
            <a:pPr algn="l"/>
            <a:endParaRPr lang="it-IT" dirty="0" smtClean="0"/>
          </a:p>
          <a:p>
            <a:pPr algn="l"/>
            <a:endParaRPr lang="it-IT" dirty="0" smtClean="0"/>
          </a:p>
          <a:p>
            <a:pPr algn="l"/>
            <a:endParaRPr lang="it-IT" dirty="0" smtClean="0"/>
          </a:p>
          <a:p>
            <a:pPr algn="l"/>
            <a:r>
              <a:rPr lang="it-IT" dirty="0" smtClean="0"/>
              <a:t>	</a:t>
            </a:r>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ctr"/>
            <a:r>
              <a:rPr lang="it-IT" dirty="0" smtClean="0"/>
              <a:t>	 	</a:t>
            </a:r>
          </a:p>
          <a:p>
            <a:pPr algn="ctr"/>
            <a:endParaRPr lang="it-IT" dirty="0"/>
          </a:p>
        </p:txBody>
      </p:sp>
      <p:sp>
        <p:nvSpPr>
          <p:cNvPr id="5" name="Fumetto 4 4"/>
          <p:cNvSpPr/>
          <p:nvPr/>
        </p:nvSpPr>
        <p:spPr>
          <a:xfrm>
            <a:off x="1547664" y="332656"/>
            <a:ext cx="3816424" cy="208823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solidFill>
                  <a:prstClr val="white"/>
                </a:solidFill>
              </a:rPr>
              <a:t>IO SONO UNA </a:t>
            </a:r>
            <a:r>
              <a:rPr lang="it-IT" sz="1600" dirty="0" smtClean="0">
                <a:solidFill>
                  <a:prstClr val="white"/>
                </a:solidFill>
              </a:rPr>
              <a:t>DIPENDENTE</a:t>
            </a:r>
            <a:endParaRPr lang="it-IT" sz="1600" dirty="0">
              <a:solidFill>
                <a:prstClr val="white"/>
              </a:solidFill>
            </a:endParaRPr>
          </a:p>
        </p:txBody>
      </p:sp>
      <p:pic>
        <p:nvPicPr>
          <p:cNvPr id="7" name="Picture 7"/>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83568" y="2133967"/>
            <a:ext cx="1043261" cy="2170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323528" y="2276872"/>
            <a:ext cx="8352928" cy="5909310"/>
          </a:xfrm>
          <a:prstGeom prst="rect">
            <a:avLst/>
          </a:prstGeom>
        </p:spPr>
        <p:txBody>
          <a:bodyPr wrap="square">
            <a:spAutoFit/>
          </a:bodyPr>
          <a:lstStyle/>
          <a:p>
            <a:pPr marL="895350"/>
            <a:r>
              <a:rPr lang="it-IT" sz="2000" dirty="0" smtClean="0">
                <a:solidFill>
                  <a:prstClr val="black"/>
                </a:solidFill>
              </a:rPr>
              <a:t>				</a:t>
            </a:r>
            <a:r>
              <a:rPr lang="it-IT" sz="1400" dirty="0" smtClean="0">
                <a:solidFill>
                  <a:prstClr val="black"/>
                </a:solidFill>
              </a:rPr>
              <a:t>Principali riferimenti normativi</a:t>
            </a:r>
          </a:p>
          <a:p>
            <a:pPr marL="895350"/>
            <a:endParaRPr lang="it-IT" sz="1400" dirty="0" smtClean="0">
              <a:solidFill>
                <a:prstClr val="black"/>
              </a:solidFill>
            </a:endParaRPr>
          </a:p>
          <a:p>
            <a:pPr marL="895350"/>
            <a:r>
              <a:rPr lang="it-IT" sz="1400" dirty="0">
                <a:solidFill>
                  <a:prstClr val="black"/>
                </a:solidFill>
              </a:rPr>
              <a:t>		</a:t>
            </a:r>
            <a:r>
              <a:rPr lang="it-IT" sz="1400" dirty="0" smtClean="0">
                <a:solidFill>
                  <a:prstClr val="black"/>
                </a:solidFill>
              </a:rPr>
              <a:t>LEGGE 1204/1971</a:t>
            </a:r>
          </a:p>
          <a:p>
            <a:pPr marL="895350"/>
            <a:r>
              <a:rPr lang="it-IT" sz="1400" dirty="0" smtClean="0">
                <a:solidFill>
                  <a:prstClr val="black"/>
                </a:solidFill>
              </a:rPr>
              <a:t>		(Tutela </a:t>
            </a:r>
            <a:r>
              <a:rPr lang="it-IT" sz="1400" dirty="0">
                <a:solidFill>
                  <a:prstClr val="black"/>
                </a:solidFill>
              </a:rPr>
              <a:t>delle lavoratrici </a:t>
            </a:r>
            <a:r>
              <a:rPr lang="it-IT" sz="1400" dirty="0" smtClean="0">
                <a:solidFill>
                  <a:prstClr val="black"/>
                </a:solidFill>
              </a:rPr>
              <a:t>madri)</a:t>
            </a:r>
          </a:p>
          <a:p>
            <a:pPr marL="895350"/>
            <a:endParaRPr lang="it-IT" sz="1400" dirty="0" smtClean="0">
              <a:solidFill>
                <a:prstClr val="black"/>
              </a:solidFill>
            </a:endParaRPr>
          </a:p>
          <a:p>
            <a:pPr marL="895350"/>
            <a:r>
              <a:rPr lang="it-IT" sz="1400" dirty="0">
                <a:solidFill>
                  <a:prstClr val="black"/>
                </a:solidFill>
              </a:rPr>
              <a:t>		LEGGE 53 DEL 2000</a:t>
            </a:r>
          </a:p>
          <a:p>
            <a:pPr marL="895350"/>
            <a:r>
              <a:rPr lang="it-IT" sz="1400" dirty="0" smtClean="0">
                <a:solidFill>
                  <a:prstClr val="black"/>
                </a:solidFill>
              </a:rPr>
              <a:t>		(</a:t>
            </a:r>
            <a:r>
              <a:rPr lang="it-IT" sz="1400" dirty="0">
                <a:solidFill>
                  <a:prstClr val="black"/>
                </a:solidFill>
              </a:rPr>
              <a:t>disposizioni per il sostegno della </a:t>
            </a:r>
            <a:r>
              <a:rPr lang="it-IT" sz="1400" dirty="0" smtClean="0">
                <a:solidFill>
                  <a:prstClr val="black"/>
                </a:solidFill>
              </a:rPr>
              <a:t>maternità e </a:t>
            </a:r>
            <a:r>
              <a:rPr lang="it-IT" sz="1400" dirty="0">
                <a:solidFill>
                  <a:prstClr val="black"/>
                </a:solidFill>
              </a:rPr>
              <a:t>della paternità, </a:t>
            </a:r>
            <a:r>
              <a:rPr lang="it-IT" sz="1400" dirty="0" smtClean="0">
                <a:solidFill>
                  <a:prstClr val="black"/>
                </a:solidFill>
              </a:rPr>
              <a:t>per il 		diritto alla </a:t>
            </a:r>
            <a:r>
              <a:rPr lang="it-IT" sz="1400" dirty="0">
                <a:solidFill>
                  <a:prstClr val="black"/>
                </a:solidFill>
              </a:rPr>
              <a:t>cura e alla formazione e </a:t>
            </a:r>
            <a:r>
              <a:rPr lang="it-IT" sz="1400" dirty="0" smtClean="0">
                <a:solidFill>
                  <a:prstClr val="black"/>
                </a:solidFill>
              </a:rPr>
              <a:t>per </a:t>
            </a:r>
            <a:r>
              <a:rPr lang="it-IT" sz="1400" dirty="0">
                <a:solidFill>
                  <a:prstClr val="black"/>
                </a:solidFill>
              </a:rPr>
              <a:t>il coordinamento dei tempi </a:t>
            </a:r>
            <a:r>
              <a:rPr lang="it-IT" sz="1400" dirty="0" smtClean="0">
                <a:solidFill>
                  <a:prstClr val="black"/>
                </a:solidFill>
              </a:rPr>
              <a:t>		della </a:t>
            </a:r>
            <a:r>
              <a:rPr lang="it-IT" sz="1400" dirty="0">
                <a:solidFill>
                  <a:prstClr val="black"/>
                </a:solidFill>
              </a:rPr>
              <a:t>città)</a:t>
            </a:r>
          </a:p>
          <a:p>
            <a:pPr marL="895350"/>
            <a:endParaRPr lang="it-IT" sz="1400" dirty="0">
              <a:solidFill>
                <a:prstClr val="black"/>
              </a:solidFill>
            </a:endParaRPr>
          </a:p>
          <a:p>
            <a:pPr marL="895350"/>
            <a:r>
              <a:rPr lang="it-IT" sz="1400" dirty="0" smtClean="0">
                <a:solidFill>
                  <a:prstClr val="black"/>
                </a:solidFill>
              </a:rPr>
              <a:t>		D </a:t>
            </a:r>
            <a:r>
              <a:rPr lang="it-IT" sz="1400" dirty="0">
                <a:solidFill>
                  <a:prstClr val="black"/>
                </a:solidFill>
              </a:rPr>
              <a:t>L.VO 151 DEL 2001</a:t>
            </a:r>
          </a:p>
          <a:p>
            <a:pPr marL="1809750" lvl="2"/>
            <a:r>
              <a:rPr lang="it-IT" sz="1400" dirty="0">
                <a:solidFill>
                  <a:prstClr val="black"/>
                </a:solidFill>
              </a:rPr>
              <a:t>(Testo Unico delle disposizioni legislative </a:t>
            </a:r>
          </a:p>
          <a:p>
            <a:pPr marL="1809750" lvl="2"/>
            <a:r>
              <a:rPr lang="it-IT" sz="1400" dirty="0">
                <a:solidFill>
                  <a:prstClr val="black"/>
                </a:solidFill>
              </a:rPr>
              <a:t>in materia di tutela e sostegno  </a:t>
            </a:r>
          </a:p>
          <a:p>
            <a:pPr marL="1809750" lvl="2"/>
            <a:r>
              <a:rPr lang="it-IT" sz="1400" dirty="0">
                <a:solidFill>
                  <a:prstClr val="black"/>
                </a:solidFill>
              </a:rPr>
              <a:t>della maternità e della paternità</a:t>
            </a:r>
            <a:r>
              <a:rPr lang="it-IT" sz="1400" dirty="0" smtClean="0">
                <a:solidFill>
                  <a:prstClr val="black"/>
                </a:solidFill>
              </a:rPr>
              <a:t>)</a:t>
            </a:r>
          </a:p>
          <a:p>
            <a:pPr marL="1809750" lvl="2"/>
            <a:endParaRPr lang="it-IT" sz="1400" dirty="0">
              <a:solidFill>
                <a:prstClr val="black"/>
              </a:solidFill>
            </a:endParaRPr>
          </a:p>
          <a:p>
            <a:pPr marL="1809750" lvl="2"/>
            <a:r>
              <a:rPr lang="it-IT" sz="1400" dirty="0">
                <a:solidFill>
                  <a:prstClr val="black"/>
                </a:solidFill>
              </a:rPr>
              <a:t>DECRETO LEGISLATIVO N. 80 DEL 15 GIUGNO 2015 </a:t>
            </a:r>
            <a:r>
              <a:rPr lang="it-IT" sz="1400" dirty="0" smtClean="0">
                <a:solidFill>
                  <a:prstClr val="black"/>
                </a:solidFill>
              </a:rPr>
              <a:t>(</a:t>
            </a:r>
            <a:r>
              <a:rPr lang="it-IT" sz="1400" dirty="0" err="1" smtClean="0">
                <a:solidFill>
                  <a:prstClr val="black"/>
                </a:solidFill>
              </a:rPr>
              <a:t>jobs</a:t>
            </a:r>
            <a:r>
              <a:rPr lang="it-IT" sz="1400" dirty="0" smtClean="0">
                <a:solidFill>
                  <a:prstClr val="black"/>
                </a:solidFill>
              </a:rPr>
              <a:t> </a:t>
            </a:r>
            <a:r>
              <a:rPr lang="it-IT" sz="1400" dirty="0" err="1" smtClean="0">
                <a:solidFill>
                  <a:prstClr val="black"/>
                </a:solidFill>
              </a:rPr>
              <a:t>act</a:t>
            </a:r>
            <a:r>
              <a:rPr lang="it-IT" sz="1400" dirty="0" smtClean="0">
                <a:solidFill>
                  <a:prstClr val="black"/>
                </a:solidFill>
              </a:rPr>
              <a:t>)</a:t>
            </a:r>
            <a:endParaRPr lang="it-IT" sz="1400" dirty="0">
              <a:solidFill>
                <a:prstClr val="black"/>
              </a:solidFill>
            </a:endParaRPr>
          </a:p>
          <a:p>
            <a:pPr marL="1809750" lvl="2"/>
            <a:endParaRPr lang="it-IT" sz="1400" dirty="0">
              <a:solidFill>
                <a:prstClr val="black"/>
              </a:solidFill>
            </a:endParaRPr>
          </a:p>
          <a:p>
            <a:pPr marL="895350"/>
            <a:endParaRPr lang="it-IT" sz="1400" dirty="0" smtClean="0">
              <a:solidFill>
                <a:prstClr val="black"/>
              </a:solidFill>
            </a:endParaRPr>
          </a:p>
          <a:p>
            <a:pPr marL="895350"/>
            <a:endParaRPr lang="it-IT" sz="2000" dirty="0">
              <a:solidFill>
                <a:prstClr val="black"/>
              </a:solidFill>
            </a:endParaRPr>
          </a:p>
          <a:p>
            <a:pPr marL="895350"/>
            <a:endParaRPr lang="it-IT" sz="2000" dirty="0" smtClean="0">
              <a:solidFill>
                <a:prstClr val="black"/>
              </a:solidFill>
            </a:endParaRPr>
          </a:p>
          <a:p>
            <a:pPr marL="895350"/>
            <a:endParaRPr lang="it-IT" sz="2000" dirty="0">
              <a:solidFill>
                <a:prstClr val="black"/>
              </a:solidFill>
            </a:endParaRPr>
          </a:p>
          <a:p>
            <a:pPr marL="895350"/>
            <a:endParaRPr lang="it-IT" sz="2000" dirty="0" smtClean="0">
              <a:solidFill>
                <a:prstClr val="black"/>
              </a:solidFill>
            </a:endParaRPr>
          </a:p>
          <a:p>
            <a:pPr marL="895350"/>
            <a:endParaRPr lang="it-IT" sz="2000" dirty="0">
              <a:solidFill>
                <a:prstClr val="black"/>
              </a:solidFill>
            </a:endParaRPr>
          </a:p>
          <a:p>
            <a:pPr marL="895350"/>
            <a:endParaRPr lang="it-IT" sz="2000" dirty="0">
              <a:solidFill>
                <a:prstClr val="black"/>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332656"/>
            <a:ext cx="1224136" cy="1500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8969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332656"/>
            <a:ext cx="8640960" cy="6192688"/>
          </a:xfrm>
          <a:solidFill>
            <a:schemeClr val="bg2">
              <a:lumMod val="20000"/>
              <a:lumOff val="80000"/>
            </a:schemeClr>
          </a:solidFill>
        </p:spPr>
        <p:txBody>
          <a:bodyPr/>
          <a:lstStyle/>
          <a:p>
            <a:pPr algn="l"/>
            <a:endParaRPr lang="it-IT" dirty="0" smtClean="0"/>
          </a:p>
          <a:p>
            <a:pPr algn="l"/>
            <a:endParaRPr lang="it-IT" dirty="0" smtClean="0"/>
          </a:p>
          <a:p>
            <a:pPr algn="l"/>
            <a:endParaRPr lang="it-IT" dirty="0" smtClean="0"/>
          </a:p>
          <a:p>
            <a:pPr algn="l"/>
            <a:r>
              <a:rPr lang="it-IT" dirty="0" smtClean="0"/>
              <a:t>	</a:t>
            </a:r>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ctr"/>
            <a:r>
              <a:rPr lang="it-IT" dirty="0" smtClean="0"/>
              <a:t>	 	</a:t>
            </a:r>
          </a:p>
        </p:txBody>
      </p:sp>
      <p:sp>
        <p:nvSpPr>
          <p:cNvPr id="5" name="Fumetto 4 4"/>
          <p:cNvSpPr/>
          <p:nvPr/>
        </p:nvSpPr>
        <p:spPr>
          <a:xfrm>
            <a:off x="2699792" y="834419"/>
            <a:ext cx="3528392" cy="165618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prstClr val="white"/>
                </a:solidFill>
              </a:rPr>
              <a:t>E in caso di malattia del bambino ?</a:t>
            </a:r>
            <a:endParaRPr lang="it-IT" dirty="0">
              <a:solidFill>
                <a:prstClr val="white"/>
              </a:solidFill>
            </a:endParaRPr>
          </a:p>
        </p:txBody>
      </p:sp>
      <p:sp>
        <p:nvSpPr>
          <p:cNvPr id="2" name="Rettangolo 1"/>
          <p:cNvSpPr/>
          <p:nvPr/>
        </p:nvSpPr>
        <p:spPr>
          <a:xfrm>
            <a:off x="251520" y="2750145"/>
            <a:ext cx="8640960" cy="2985433"/>
          </a:xfrm>
          <a:prstGeom prst="rect">
            <a:avLst/>
          </a:prstGeom>
        </p:spPr>
        <p:txBody>
          <a:bodyPr wrap="square">
            <a:spAutoFit/>
          </a:bodyPr>
          <a:lstStyle/>
          <a:p>
            <a:pPr marL="895350"/>
            <a:r>
              <a:rPr lang="it-IT" sz="2000" dirty="0">
                <a:solidFill>
                  <a:prstClr val="black"/>
                </a:solidFill>
              </a:rPr>
              <a:t>	</a:t>
            </a:r>
            <a:r>
              <a:rPr lang="it-IT" sz="2000" dirty="0" smtClean="0">
                <a:solidFill>
                  <a:prstClr val="black"/>
                </a:solidFill>
              </a:rPr>
              <a:t>		</a:t>
            </a:r>
            <a:r>
              <a:rPr lang="it-IT" sz="2000" b="1" dirty="0" smtClean="0"/>
              <a:t>MALATTIA BAMBINO</a:t>
            </a:r>
            <a:endParaRPr lang="it-IT" sz="500" b="1" dirty="0" smtClean="0"/>
          </a:p>
          <a:p>
            <a:pPr marL="895350"/>
            <a:r>
              <a:rPr lang="it-IT" sz="2000" b="1" dirty="0"/>
              <a:t>	</a:t>
            </a:r>
            <a:r>
              <a:rPr lang="it-IT" sz="2000" b="1" dirty="0" smtClean="0"/>
              <a:t>		</a:t>
            </a:r>
            <a:endParaRPr lang="it-IT" sz="1400" b="1" dirty="0" smtClean="0"/>
          </a:p>
          <a:p>
            <a:endParaRPr lang="it-IT" sz="1000" dirty="0" smtClean="0"/>
          </a:p>
          <a:p>
            <a:r>
              <a:rPr lang="it-IT" dirty="0" smtClean="0"/>
              <a:t>			MODALITA’ DI FRUIZIONE</a:t>
            </a:r>
          </a:p>
          <a:p>
            <a:endParaRPr lang="it-IT" dirty="0" smtClean="0"/>
          </a:p>
          <a:p>
            <a:pPr marL="285750" indent="-285750">
              <a:buFont typeface="Wingdings" panose="05000000000000000000" pitchFamily="2" charset="2"/>
              <a:buChar char="v"/>
            </a:pPr>
            <a:r>
              <a:rPr lang="it-IT" dirty="0" smtClean="0"/>
              <a:t>nei </a:t>
            </a:r>
            <a:r>
              <a:rPr lang="it-IT" dirty="0"/>
              <a:t>primi 3 anni di vita del </a:t>
            </a:r>
            <a:r>
              <a:rPr lang="it-IT" dirty="0" smtClean="0"/>
              <a:t>bambino senza </a:t>
            </a:r>
            <a:r>
              <a:rPr lang="it-IT" dirty="0"/>
              <a:t>limiti di tempo, anche se la malattia non è in fase </a:t>
            </a:r>
            <a:r>
              <a:rPr lang="it-IT" dirty="0" smtClean="0"/>
              <a:t>acuta, senza retribuzione;</a:t>
            </a:r>
          </a:p>
          <a:p>
            <a:pPr marL="285750" indent="-285750">
              <a:buFont typeface="Wingdings" panose="05000000000000000000" pitchFamily="2" charset="2"/>
              <a:buChar char="v"/>
            </a:pPr>
            <a:endParaRPr lang="it-IT" sz="1200" dirty="0"/>
          </a:p>
          <a:p>
            <a:pPr marL="285750" indent="-285750">
              <a:buFont typeface="Wingdings" panose="05000000000000000000" pitchFamily="2" charset="2"/>
              <a:buChar char="v"/>
            </a:pPr>
            <a:r>
              <a:rPr lang="it-IT" dirty="0"/>
              <a:t>dai 4 agli 8 anni di età del </a:t>
            </a:r>
            <a:r>
              <a:rPr lang="it-IT" dirty="0" smtClean="0"/>
              <a:t>bambino 5 </a:t>
            </a:r>
            <a:r>
              <a:rPr lang="it-IT" dirty="0"/>
              <a:t>giorni lavorativi all'anno, per ciascun genitore, per un totale massimo di 10 giorni non fruibili contemporaneamente, senza </a:t>
            </a:r>
            <a:r>
              <a:rPr lang="it-IT" dirty="0" smtClean="0"/>
              <a:t>retribuzione.</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1224136" cy="1500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26" y="1828800"/>
            <a:ext cx="22860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69191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332656"/>
            <a:ext cx="8640960" cy="6192688"/>
          </a:xfrm>
          <a:solidFill>
            <a:schemeClr val="bg2">
              <a:lumMod val="20000"/>
              <a:lumOff val="80000"/>
            </a:schemeClr>
          </a:solidFill>
        </p:spPr>
        <p:txBody>
          <a:bodyPr/>
          <a:lstStyle/>
          <a:p>
            <a:pPr algn="l"/>
            <a:endParaRPr lang="it-IT" dirty="0" smtClean="0"/>
          </a:p>
          <a:p>
            <a:pPr algn="l"/>
            <a:endParaRPr lang="it-IT" dirty="0" smtClean="0"/>
          </a:p>
          <a:p>
            <a:pPr algn="l"/>
            <a:endParaRPr lang="it-IT" dirty="0" smtClean="0"/>
          </a:p>
          <a:p>
            <a:pPr algn="l"/>
            <a:r>
              <a:rPr lang="it-IT" dirty="0" smtClean="0"/>
              <a:t>	</a:t>
            </a:r>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ctr"/>
            <a:r>
              <a:rPr lang="it-IT" dirty="0" smtClean="0"/>
              <a:t>	 	</a:t>
            </a:r>
          </a:p>
        </p:txBody>
      </p:sp>
      <p:sp>
        <p:nvSpPr>
          <p:cNvPr id="5" name="Fumetto 4 4"/>
          <p:cNvSpPr/>
          <p:nvPr/>
        </p:nvSpPr>
        <p:spPr>
          <a:xfrm>
            <a:off x="2699792" y="834419"/>
            <a:ext cx="3528392" cy="165618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prstClr val="white"/>
                </a:solidFill>
              </a:rPr>
              <a:t>E in caso di malattia del bambino ?</a:t>
            </a:r>
            <a:endParaRPr lang="it-IT" dirty="0">
              <a:solidFill>
                <a:prstClr val="white"/>
              </a:solidFill>
            </a:endParaRPr>
          </a:p>
        </p:txBody>
      </p:sp>
      <p:sp>
        <p:nvSpPr>
          <p:cNvPr id="2" name="Rettangolo 1"/>
          <p:cNvSpPr/>
          <p:nvPr/>
        </p:nvSpPr>
        <p:spPr>
          <a:xfrm>
            <a:off x="251520" y="2924944"/>
            <a:ext cx="8640960" cy="3662541"/>
          </a:xfrm>
          <a:prstGeom prst="rect">
            <a:avLst/>
          </a:prstGeom>
        </p:spPr>
        <p:txBody>
          <a:bodyPr wrap="square">
            <a:spAutoFit/>
          </a:bodyPr>
          <a:lstStyle/>
          <a:p>
            <a:pPr marL="895350"/>
            <a:r>
              <a:rPr lang="it-IT" sz="2000" dirty="0">
                <a:solidFill>
                  <a:prstClr val="black"/>
                </a:solidFill>
              </a:rPr>
              <a:t>	</a:t>
            </a:r>
            <a:r>
              <a:rPr lang="it-IT" sz="2000" dirty="0" smtClean="0">
                <a:solidFill>
                  <a:prstClr val="black"/>
                </a:solidFill>
              </a:rPr>
              <a:t>		</a:t>
            </a:r>
            <a:r>
              <a:rPr lang="it-IT" sz="2000" b="1" dirty="0" smtClean="0"/>
              <a:t>MALATTIA BAMBINO</a:t>
            </a:r>
            <a:endParaRPr lang="it-IT" sz="500" b="1" dirty="0" smtClean="0"/>
          </a:p>
          <a:p>
            <a:pPr marL="895350"/>
            <a:r>
              <a:rPr lang="it-IT" sz="2000" b="1" dirty="0"/>
              <a:t>	</a:t>
            </a:r>
            <a:r>
              <a:rPr lang="it-IT" sz="2000" b="1" dirty="0" smtClean="0"/>
              <a:t>		</a:t>
            </a:r>
            <a:endParaRPr lang="it-IT" sz="1400" b="1" dirty="0" smtClean="0"/>
          </a:p>
          <a:p>
            <a:pPr marL="285750" indent="-285750">
              <a:buFont typeface="Arial" panose="020B0604020202020204" pitchFamily="34" charset="0"/>
              <a:buChar char="•"/>
            </a:pPr>
            <a:r>
              <a:rPr lang="it-IT" sz="1600" dirty="0"/>
              <a:t>Lo stato della malattia deve essere documentato con certificato rilasciato da medico specialista del SSN o altro sanitario operante presso strutture convenzionate con il SSN. </a:t>
            </a:r>
            <a:endParaRPr lang="it-IT" sz="1600" dirty="0" smtClean="0"/>
          </a:p>
          <a:p>
            <a:pPr marL="285750" indent="-285750">
              <a:buFont typeface="Arial" panose="020B0604020202020204" pitchFamily="34" charset="0"/>
              <a:buChar char="•"/>
            </a:pPr>
            <a:endParaRPr lang="it-IT" sz="1600" dirty="0" smtClean="0"/>
          </a:p>
          <a:p>
            <a:pPr marL="285750" indent="-285750">
              <a:buFont typeface="Arial" panose="020B0604020202020204" pitchFamily="34" charset="0"/>
              <a:buChar char="•"/>
            </a:pPr>
            <a:r>
              <a:rPr lang="it-IT" sz="1600" dirty="0" smtClean="0"/>
              <a:t>La </a:t>
            </a:r>
            <a:r>
              <a:rPr lang="it-IT" sz="1600" dirty="0"/>
              <a:t>lavoratrice o il lavoratore devono rilasciare una dichiarazione dove risulti che l'altro genitore non si astiene dal lavoro per lo stesso motivo e per lo stesso figlio. </a:t>
            </a:r>
            <a:endParaRPr lang="it-IT" sz="1600" dirty="0" smtClean="0"/>
          </a:p>
          <a:p>
            <a:pPr marL="285750" indent="-285750">
              <a:buFont typeface="Arial" panose="020B0604020202020204" pitchFamily="34" charset="0"/>
              <a:buChar char="•"/>
            </a:pPr>
            <a:endParaRPr lang="it-IT" sz="1600" dirty="0" smtClean="0"/>
          </a:p>
          <a:p>
            <a:pPr marL="285750" indent="-285750">
              <a:buFont typeface="Arial" panose="020B0604020202020204" pitchFamily="34" charset="0"/>
              <a:buChar char="•"/>
            </a:pPr>
            <a:r>
              <a:rPr lang="it-IT" sz="1600" dirty="0" smtClean="0"/>
              <a:t>non </a:t>
            </a:r>
            <a:r>
              <a:rPr lang="it-IT" sz="1600" dirty="0"/>
              <a:t>sono previste visite di </a:t>
            </a:r>
            <a:r>
              <a:rPr lang="it-IT" sz="1600" dirty="0" smtClean="0"/>
              <a:t>controllo</a:t>
            </a:r>
          </a:p>
          <a:p>
            <a:endParaRPr lang="it-IT" sz="1600" dirty="0" smtClean="0"/>
          </a:p>
          <a:p>
            <a:pPr marL="285750" indent="-285750">
              <a:buFont typeface="Arial" panose="020B0604020202020204" pitchFamily="34" charset="0"/>
              <a:buChar char="•"/>
            </a:pPr>
            <a:r>
              <a:rPr lang="it-IT" sz="1600" dirty="0"/>
              <a:t>La malattia del bambino che dia luogo a ricovero ospedaliero interrompe, a richiesta del genitore, il decorso delle ferie in godimento </a:t>
            </a:r>
            <a:endParaRPr lang="it-IT" sz="1600" dirty="0" smtClean="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1224136" cy="1500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26" y="1561171"/>
            <a:ext cx="22860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52535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332656"/>
            <a:ext cx="8640960" cy="6120680"/>
          </a:xfrm>
          <a:solidFill>
            <a:schemeClr val="bg1"/>
          </a:solidFill>
        </p:spPr>
        <p:txBody>
          <a:bodyPr/>
          <a:lstStyle/>
          <a:p>
            <a:pPr algn="l"/>
            <a:endParaRPr lang="it-IT" dirty="0" smtClean="0"/>
          </a:p>
          <a:p>
            <a:pPr algn="l"/>
            <a:endParaRPr lang="it-IT" dirty="0" smtClean="0"/>
          </a:p>
          <a:p>
            <a:pPr algn="l"/>
            <a:endParaRPr lang="it-IT" dirty="0" smtClean="0"/>
          </a:p>
          <a:p>
            <a:pPr algn="l"/>
            <a:r>
              <a:rPr lang="it-IT" dirty="0" smtClean="0"/>
              <a:t>	</a:t>
            </a:r>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ctr"/>
            <a:r>
              <a:rPr lang="it-IT" dirty="0" smtClean="0"/>
              <a:t>	 	</a:t>
            </a:r>
          </a:p>
        </p:txBody>
      </p:sp>
      <p:sp>
        <p:nvSpPr>
          <p:cNvPr id="2" name="Rettangolo 1"/>
          <p:cNvSpPr/>
          <p:nvPr/>
        </p:nvSpPr>
        <p:spPr>
          <a:xfrm>
            <a:off x="683568" y="2636912"/>
            <a:ext cx="6984776" cy="1384995"/>
          </a:xfrm>
          <a:prstGeom prst="rect">
            <a:avLst/>
          </a:prstGeom>
        </p:spPr>
        <p:txBody>
          <a:bodyPr wrap="square">
            <a:spAutoFit/>
          </a:bodyPr>
          <a:lstStyle/>
          <a:p>
            <a:pPr marL="895350" algn="ctr"/>
            <a:r>
              <a:rPr lang="it-IT" sz="2800" b="1" dirty="0" smtClean="0">
                <a:solidFill>
                  <a:schemeClr val="accent2"/>
                </a:solidFill>
              </a:rPr>
              <a:t>Permessi ex L. 104/92</a:t>
            </a:r>
          </a:p>
          <a:p>
            <a:pPr marL="895350" algn="ctr"/>
            <a:endParaRPr lang="it-IT" sz="2800" b="1" dirty="0">
              <a:solidFill>
                <a:schemeClr val="accent2"/>
              </a:solidFill>
            </a:endParaRPr>
          </a:p>
          <a:p>
            <a:pPr marL="895350" algn="ctr"/>
            <a:r>
              <a:rPr lang="it-IT" sz="2800" b="1" dirty="0" smtClean="0">
                <a:solidFill>
                  <a:schemeClr val="accent2"/>
                </a:solidFill>
              </a:rPr>
              <a:t>Congedo straordinario</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1224136" cy="1500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7942" y="332656"/>
            <a:ext cx="1974538" cy="1428548"/>
          </a:xfrm>
          <a:prstGeom prst="rect">
            <a:avLst/>
          </a:prstGeom>
        </p:spPr>
      </p:pic>
    </p:spTree>
    <p:extLst>
      <p:ext uri="{BB962C8B-B14F-4D97-AF65-F5344CB8AC3E}">
        <p14:creationId xmlns:p14="http://schemas.microsoft.com/office/powerpoint/2010/main" val="11524336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4294967295"/>
          </p:nvPr>
        </p:nvSpPr>
        <p:spPr>
          <a:xfrm>
            <a:off x="0" y="333375"/>
            <a:ext cx="8642350" cy="6191250"/>
          </a:xfrm>
          <a:noFill/>
        </p:spPr>
        <p:txBody>
          <a:bodyPr>
            <a:normAutofit lnSpcReduction="10000"/>
          </a:bodyPr>
          <a:lstStyle/>
          <a:p>
            <a:pPr algn="l"/>
            <a:endParaRPr lang="it-IT" dirty="0" smtClean="0"/>
          </a:p>
          <a:p>
            <a:pPr algn="l"/>
            <a:endParaRPr lang="it-IT" dirty="0" smtClean="0"/>
          </a:p>
          <a:p>
            <a:pPr algn="l"/>
            <a:endParaRPr lang="it-IT" dirty="0" smtClean="0"/>
          </a:p>
          <a:p>
            <a:pPr algn="l"/>
            <a:r>
              <a:rPr lang="it-IT" dirty="0" smtClean="0"/>
              <a:t>	</a:t>
            </a:r>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ctr"/>
            <a:r>
              <a:rPr lang="it-IT" dirty="0" smtClean="0"/>
              <a:t>	 	</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1224136" cy="1500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6"/>
          <p:cNvSpPr txBox="1">
            <a:spLocks noChangeArrowheads="1"/>
          </p:cNvSpPr>
          <p:nvPr/>
        </p:nvSpPr>
        <p:spPr bwMode="auto">
          <a:xfrm>
            <a:off x="1619672" y="1161619"/>
            <a:ext cx="5328814"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eaLnBrk="1" hangingPunct="1">
              <a:spcBef>
                <a:spcPct val="50000"/>
              </a:spcBef>
            </a:pPr>
            <a:r>
              <a:rPr lang="it-IT" altLang="it-IT" sz="1500" b="1" dirty="0">
                <a:latin typeface="Verdana" pitchFamily="34" charset="0"/>
              </a:rPr>
              <a:t>	   NORMATIVA </a:t>
            </a:r>
            <a:r>
              <a:rPr lang="it-IT" altLang="it-IT" sz="1500" b="1" dirty="0" smtClean="0">
                <a:latin typeface="Verdana" pitchFamily="34" charset="0"/>
              </a:rPr>
              <a:t>DI RIFERIMENTO</a:t>
            </a:r>
            <a:endParaRPr lang="it-IT" altLang="it-IT" sz="1500" b="1" dirty="0">
              <a:latin typeface="Verdana" pitchFamily="34" charset="0"/>
            </a:endParaRPr>
          </a:p>
        </p:txBody>
      </p:sp>
      <p:pic>
        <p:nvPicPr>
          <p:cNvPr id="8" name="Immagine 7"/>
          <p:cNvPicPr>
            <a:picLocks noChangeAspect="1"/>
          </p:cNvPicPr>
          <p:nvPr/>
        </p:nvPicPr>
        <p:blipFill>
          <a:blip r:embed="rId3"/>
          <a:stretch>
            <a:fillRect/>
          </a:stretch>
        </p:blipFill>
        <p:spPr>
          <a:xfrm>
            <a:off x="1110491" y="1974524"/>
            <a:ext cx="6785436" cy="4406804"/>
          </a:xfrm>
          <a:prstGeom prst="rect">
            <a:avLst/>
          </a:prstGeom>
          <a:solidFill>
            <a:schemeClr val="bg2">
              <a:alpha val="30000"/>
            </a:schemeClr>
          </a:solidFill>
          <a:ln w="9525" algn="ctr">
            <a:solidFill>
              <a:schemeClr val="tx1"/>
            </a:solidFill>
            <a:round/>
            <a:headEnd/>
            <a:tailEnd/>
          </a:ln>
          <a:effectLst/>
        </p:spPr>
      </p:pic>
      <p:pic>
        <p:nvPicPr>
          <p:cNvPr id="9" name="Immagin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0253" y="404664"/>
            <a:ext cx="1974538" cy="1428548"/>
          </a:xfrm>
          <a:prstGeom prst="rect">
            <a:avLst/>
          </a:prstGeom>
        </p:spPr>
      </p:pic>
    </p:spTree>
    <p:extLst>
      <p:ext uri="{BB962C8B-B14F-4D97-AF65-F5344CB8AC3E}">
        <p14:creationId xmlns:p14="http://schemas.microsoft.com/office/powerpoint/2010/main" val="6186647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332656"/>
            <a:ext cx="8640960" cy="6192688"/>
          </a:xfrm>
          <a:solidFill>
            <a:schemeClr val="bg1"/>
          </a:solidFill>
        </p:spPr>
        <p:txBody>
          <a:bodyPr/>
          <a:lstStyle/>
          <a:p>
            <a:pPr algn="l"/>
            <a:endParaRPr lang="it-IT" dirty="0" smtClean="0"/>
          </a:p>
          <a:p>
            <a:pPr algn="l"/>
            <a:endParaRPr lang="it-IT" dirty="0" smtClean="0"/>
          </a:p>
          <a:p>
            <a:pPr algn="l"/>
            <a:endParaRPr lang="it-IT" dirty="0" smtClean="0"/>
          </a:p>
          <a:p>
            <a:pPr algn="l"/>
            <a:r>
              <a:rPr lang="it-IT" dirty="0" smtClean="0"/>
              <a:t>	</a:t>
            </a:r>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l"/>
            <a:endParaRPr lang="it-IT" dirty="0" smtClean="0"/>
          </a:p>
          <a:p>
            <a:pPr algn="ctr"/>
            <a:r>
              <a:rPr lang="it-IT" dirty="0" smtClean="0"/>
              <a:t>	 	</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1224136" cy="1500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0253" y="404664"/>
            <a:ext cx="1974538" cy="1428548"/>
          </a:xfrm>
          <a:prstGeom prst="rect">
            <a:avLst/>
          </a:prstGeom>
        </p:spPr>
      </p:pic>
      <p:sp>
        <p:nvSpPr>
          <p:cNvPr id="10" name="AutoShape 17"/>
          <p:cNvSpPr>
            <a:spLocks noChangeArrowheads="1"/>
          </p:cNvSpPr>
          <p:nvPr/>
        </p:nvSpPr>
        <p:spPr bwMode="auto">
          <a:xfrm>
            <a:off x="3006329" y="1795345"/>
            <a:ext cx="3132534" cy="919401"/>
          </a:xfrm>
          <a:prstGeom prst="roundRect">
            <a:avLst>
              <a:gd name="adj" fmla="val 16667"/>
            </a:avLst>
          </a:prstGeom>
          <a:solidFill>
            <a:schemeClr val="bg2">
              <a:alpha val="30196"/>
            </a:schemeClr>
          </a:solidFill>
          <a:ln w="9525">
            <a:solidFill>
              <a:schemeClr val="tx1"/>
            </a:solidFill>
            <a:round/>
            <a:headEnd/>
            <a:tailEnd/>
          </a:ln>
          <a:effectLst/>
          <a:extLst/>
        </p:spPr>
        <p:txBody>
          <a:bodyPr anchor="ct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eaLnBrk="1" hangingPunct="1"/>
            <a:endParaRPr lang="it-IT" altLang="it-IT" sz="1200" b="1" dirty="0">
              <a:latin typeface="Verdana" pitchFamily="34" charset="0"/>
            </a:endParaRPr>
          </a:p>
          <a:p>
            <a:pPr algn="ctr" eaLnBrk="1" hangingPunct="1"/>
            <a:r>
              <a:rPr lang="it-IT" altLang="it-IT" sz="1200" b="1" dirty="0">
                <a:latin typeface="Verdana" pitchFamily="34" charset="0"/>
              </a:rPr>
              <a:t>ART.33, COMMA 3, </a:t>
            </a:r>
          </a:p>
          <a:p>
            <a:pPr algn="ctr" eaLnBrk="1" hangingPunct="1"/>
            <a:r>
              <a:rPr lang="it-IT" altLang="it-IT" sz="1200" b="1" dirty="0">
                <a:latin typeface="Verdana" pitchFamily="34" charset="0"/>
              </a:rPr>
              <a:t>LEGGE 104/92</a:t>
            </a:r>
          </a:p>
          <a:p>
            <a:pPr algn="ctr" eaLnBrk="1" hangingPunct="1"/>
            <a:endParaRPr lang="it-IT" altLang="it-IT" sz="1200" b="1" dirty="0">
              <a:latin typeface="Verdana" pitchFamily="34" charset="0"/>
            </a:endParaRPr>
          </a:p>
        </p:txBody>
      </p:sp>
      <p:sp>
        <p:nvSpPr>
          <p:cNvPr id="11" name="AutoShape 25"/>
          <p:cNvSpPr>
            <a:spLocks noChangeArrowheads="1"/>
          </p:cNvSpPr>
          <p:nvPr/>
        </p:nvSpPr>
        <p:spPr bwMode="auto">
          <a:xfrm>
            <a:off x="1778795" y="2899321"/>
            <a:ext cx="5479256" cy="2426196"/>
          </a:xfrm>
          <a:prstGeom prst="roundRect">
            <a:avLst>
              <a:gd name="adj" fmla="val 16667"/>
            </a:avLst>
          </a:prstGeom>
          <a:solidFill>
            <a:schemeClr val="bg2">
              <a:alpha val="30196"/>
            </a:schemeClr>
          </a:solidFill>
          <a:ln w="9525" algn="ctr">
            <a:solidFill>
              <a:schemeClr val="tx1"/>
            </a:solidFill>
            <a:round/>
            <a:headEnd/>
            <a:tailEnd/>
          </a:ln>
          <a:effectLst/>
          <a:extLst/>
        </p:spPr>
        <p:txBody>
          <a:bodyPr anchor="ct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endParaRPr lang="it-IT" altLang="it-IT" sz="1050" b="1" dirty="0">
              <a:latin typeface="Verdana" pitchFamily="34" charset="0"/>
            </a:endParaRPr>
          </a:p>
          <a:p>
            <a:pPr eaLnBrk="1" hangingPunct="1"/>
            <a:r>
              <a:rPr lang="it-IT" altLang="it-IT" sz="1050" b="1" dirty="0">
                <a:latin typeface="Verdana" pitchFamily="34" charset="0"/>
              </a:rPr>
              <a:t>LA SITUAZIONE ASSUME CONNOTAZIONE DI GRAVITÀ QUALORA </a:t>
            </a:r>
          </a:p>
          <a:p>
            <a:pPr eaLnBrk="1" hangingPunct="1"/>
            <a:endParaRPr lang="it-IT" altLang="it-IT" sz="1050" b="1" dirty="0">
              <a:latin typeface="Verdana" pitchFamily="34" charset="0"/>
            </a:endParaRPr>
          </a:p>
          <a:p>
            <a:pPr eaLnBrk="1" hangingPunct="1"/>
            <a:r>
              <a:rPr lang="it-IT" altLang="it-IT" sz="1050" b="1" dirty="0">
                <a:latin typeface="Verdana" pitchFamily="34" charset="0"/>
              </a:rPr>
              <a:t>LA MINORAZIONE ABBIA RIDOTTO L’AUTONOMIA PERSONALE,</a:t>
            </a:r>
          </a:p>
          <a:p>
            <a:pPr eaLnBrk="1" hangingPunct="1"/>
            <a:r>
              <a:rPr lang="it-IT" altLang="it-IT" sz="1050" b="1" dirty="0">
                <a:latin typeface="Verdana" pitchFamily="34" charset="0"/>
              </a:rPr>
              <a:t> </a:t>
            </a:r>
          </a:p>
          <a:p>
            <a:pPr eaLnBrk="1" hangingPunct="1"/>
            <a:r>
              <a:rPr lang="it-IT" altLang="it-IT" sz="1050" b="1" dirty="0">
                <a:latin typeface="Verdana" pitchFamily="34" charset="0"/>
              </a:rPr>
              <a:t>CORRELATA ALL’ETÀ, IN MODO DA RENDERE NECESSARIO </a:t>
            </a:r>
          </a:p>
          <a:p>
            <a:pPr eaLnBrk="1" hangingPunct="1"/>
            <a:endParaRPr lang="it-IT" altLang="it-IT" sz="1050" b="1" dirty="0">
              <a:latin typeface="Verdana" pitchFamily="34" charset="0"/>
            </a:endParaRPr>
          </a:p>
          <a:p>
            <a:pPr eaLnBrk="1" hangingPunct="1"/>
            <a:r>
              <a:rPr lang="it-IT" altLang="it-IT" sz="1050" b="1" dirty="0">
                <a:latin typeface="Verdana" pitchFamily="34" charset="0"/>
              </a:rPr>
              <a:t>UN INTERVENTO ASSISTENZIALE PERMANENTE, CONTINUATIVO</a:t>
            </a:r>
          </a:p>
          <a:p>
            <a:pPr eaLnBrk="1" hangingPunct="1"/>
            <a:endParaRPr lang="it-IT" altLang="it-IT" sz="1050" b="1" dirty="0">
              <a:latin typeface="Verdana" pitchFamily="34" charset="0"/>
            </a:endParaRPr>
          </a:p>
          <a:p>
            <a:pPr eaLnBrk="1" hangingPunct="1"/>
            <a:r>
              <a:rPr lang="it-IT" altLang="it-IT" sz="1050" b="1" dirty="0">
                <a:latin typeface="Verdana" pitchFamily="34" charset="0"/>
              </a:rPr>
              <a:t> E GLOBALE NELLA SFERA INDIVIDUALE O IN QUELLA DI </a:t>
            </a:r>
          </a:p>
          <a:p>
            <a:pPr eaLnBrk="1" hangingPunct="1"/>
            <a:endParaRPr lang="it-IT" altLang="it-IT" sz="1050" b="1" dirty="0">
              <a:latin typeface="Verdana" pitchFamily="34" charset="0"/>
            </a:endParaRPr>
          </a:p>
          <a:p>
            <a:pPr eaLnBrk="1" hangingPunct="1"/>
            <a:r>
              <a:rPr lang="it-IT" altLang="it-IT" sz="1050" b="1" dirty="0">
                <a:latin typeface="Verdana" pitchFamily="34" charset="0"/>
              </a:rPr>
              <a:t>RELAZIONE</a:t>
            </a:r>
          </a:p>
          <a:p>
            <a:pPr eaLnBrk="1" hangingPunct="1"/>
            <a:endParaRPr lang="it-IT" altLang="it-IT" sz="1050" b="1" dirty="0">
              <a:latin typeface="Verdana" pitchFamily="34" charset="0"/>
            </a:endParaRPr>
          </a:p>
        </p:txBody>
      </p:sp>
      <p:sp>
        <p:nvSpPr>
          <p:cNvPr id="12" name="Text Box 21"/>
          <p:cNvSpPr txBox="1">
            <a:spLocks noChangeArrowheads="1"/>
          </p:cNvSpPr>
          <p:nvPr/>
        </p:nvSpPr>
        <p:spPr bwMode="auto">
          <a:xfrm>
            <a:off x="1385887" y="998935"/>
            <a:ext cx="6263879"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eaLnBrk="1" hangingPunct="1">
              <a:spcBef>
                <a:spcPct val="50000"/>
              </a:spcBef>
            </a:pPr>
            <a:r>
              <a:rPr lang="it-IT" altLang="it-IT" sz="1500" b="1" dirty="0">
                <a:latin typeface="Verdana" pitchFamily="34" charset="0"/>
              </a:rPr>
              <a:t>   </a:t>
            </a:r>
            <a:r>
              <a:rPr lang="it-IT" altLang="it-IT" sz="1500" b="1" dirty="0" smtClean="0">
                <a:latin typeface="Verdana" pitchFamily="34" charset="0"/>
              </a:rPr>
              <a:t>DISABILITA</a:t>
            </a:r>
            <a:r>
              <a:rPr lang="it-IT" altLang="it-IT" sz="1500" b="1" dirty="0">
                <a:latin typeface="Verdana" pitchFamily="34" charset="0"/>
              </a:rPr>
              <a:t>’ </a:t>
            </a:r>
            <a:endParaRPr lang="it-IT" altLang="it-IT" sz="1500" b="1" dirty="0" smtClean="0">
              <a:latin typeface="Verdana" pitchFamily="34" charset="0"/>
            </a:endParaRPr>
          </a:p>
          <a:p>
            <a:pPr algn="ctr" eaLnBrk="1" hangingPunct="1">
              <a:spcBef>
                <a:spcPct val="50000"/>
              </a:spcBef>
            </a:pPr>
            <a:r>
              <a:rPr lang="it-IT" altLang="it-IT" sz="1500" b="1" dirty="0" smtClean="0">
                <a:latin typeface="Verdana" pitchFamily="34" charset="0"/>
              </a:rPr>
              <a:t>IN </a:t>
            </a:r>
            <a:r>
              <a:rPr lang="it-IT" altLang="it-IT" sz="1500" b="1" dirty="0">
                <a:latin typeface="Verdana" pitchFamily="34" charset="0"/>
              </a:rPr>
              <a:t>SITUAZIONE </a:t>
            </a:r>
            <a:r>
              <a:rPr lang="it-IT" altLang="it-IT" sz="1500" b="1" dirty="0" smtClean="0">
                <a:latin typeface="Verdana" pitchFamily="34" charset="0"/>
              </a:rPr>
              <a:t>DI </a:t>
            </a:r>
            <a:r>
              <a:rPr lang="it-IT" altLang="it-IT" sz="1500" b="1" dirty="0">
                <a:latin typeface="Verdana" pitchFamily="34" charset="0"/>
              </a:rPr>
              <a:t>GRAVITA’</a:t>
            </a:r>
          </a:p>
        </p:txBody>
      </p:sp>
    </p:spTree>
    <p:extLst>
      <p:ext uri="{BB962C8B-B14F-4D97-AF65-F5344CB8AC3E}">
        <p14:creationId xmlns:p14="http://schemas.microsoft.com/office/powerpoint/2010/main" val="1142392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a:xfrm>
            <a:off x="1043608" y="890589"/>
            <a:ext cx="5859066" cy="541735"/>
          </a:xfrm>
          <a:prstGeom prst="rect">
            <a:avLst/>
          </a:prstGeom>
        </p:spPr>
        <p:txBody>
          <a:bodyPr>
            <a:normAutofit/>
          </a:bodyPr>
          <a:lstStyle/>
          <a:p>
            <a:pPr algn="l" eaLnBrk="1" hangingPunct="1">
              <a:defRPr/>
            </a:pPr>
            <a:r>
              <a:rPr lang="it-IT" altLang="it-IT" sz="1500" dirty="0">
                <a:latin typeface="Verdana" pitchFamily="34" charset="0"/>
              </a:rPr>
              <a:t> 		</a:t>
            </a:r>
            <a:r>
              <a:rPr lang="it-IT" altLang="it-IT" sz="1500" dirty="0" smtClean="0">
                <a:latin typeface="Verdana" pitchFamily="34" charset="0"/>
              </a:rPr>
              <a:t>Legge n. 183 del 4/11/2010</a:t>
            </a:r>
            <a:endParaRPr lang="it-IT" sz="1500" i="1" dirty="0">
              <a:effectLst>
                <a:outerShdw blurRad="38100" dist="38100" dir="2700000" algn="tl">
                  <a:srgbClr val="C0C0C0"/>
                </a:outerShdw>
              </a:effectLst>
            </a:endParaRPr>
          </a:p>
        </p:txBody>
      </p:sp>
      <p:pic>
        <p:nvPicPr>
          <p:cNvPr id="18435" name="Picture 15" descr="But50x20-dx">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2350" y="5715001"/>
            <a:ext cx="514350" cy="203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16" descr="But50x20-sx">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0850" y="5715001"/>
            <a:ext cx="514350" cy="203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Segnaposto numero diapositiva 3"/>
          <p:cNvSpPr>
            <a:spLocks noGrp="1"/>
          </p:cNvSpPr>
          <p:nvPr>
            <p:ph type="sldNum" sz="quarter" idx="10"/>
          </p:nvPr>
        </p:nvSpPr>
        <p:spPr>
          <a:xfrm>
            <a:off x="6229350" y="5600700"/>
            <a:ext cx="1428750" cy="342900"/>
          </a:xfrm>
          <a:noFill/>
        </p:spPr>
        <p:txBody>
          <a:bodyPr/>
          <a:lstStyle>
            <a:lvl1pPr eaLnBrk="0" hangingPunct="0">
              <a:defRPr sz="1200">
                <a:solidFill>
                  <a:schemeClr val="tx1"/>
                </a:solidFill>
                <a:latin typeface="Times New Roman" pitchFamily="18" charset="0"/>
              </a:defRPr>
            </a:lvl1pPr>
            <a:lvl2pPr marL="557213" indent="-214313" eaLnBrk="0" hangingPunct="0">
              <a:defRPr sz="1200">
                <a:solidFill>
                  <a:schemeClr val="tx1"/>
                </a:solidFill>
                <a:latin typeface="Times New Roman" pitchFamily="18" charset="0"/>
              </a:defRPr>
            </a:lvl2pPr>
            <a:lvl3pPr marL="857250" indent="-171450" eaLnBrk="0" hangingPunct="0">
              <a:defRPr sz="1200">
                <a:solidFill>
                  <a:schemeClr val="tx1"/>
                </a:solidFill>
                <a:latin typeface="Times New Roman" pitchFamily="18" charset="0"/>
              </a:defRPr>
            </a:lvl3pPr>
            <a:lvl4pPr marL="1200150" indent="-171450" eaLnBrk="0" hangingPunct="0">
              <a:defRPr sz="1200">
                <a:solidFill>
                  <a:schemeClr val="tx1"/>
                </a:solidFill>
                <a:latin typeface="Times New Roman" pitchFamily="18" charset="0"/>
              </a:defRPr>
            </a:lvl4pPr>
            <a:lvl5pPr marL="1543050" indent="-171450" eaLnBrk="0" hangingPunct="0">
              <a:defRPr sz="1200">
                <a:solidFill>
                  <a:schemeClr val="tx1"/>
                </a:solidFill>
                <a:latin typeface="Times New Roman" pitchFamily="18" charset="0"/>
              </a:defRPr>
            </a:lvl5pPr>
            <a:lvl6pPr marL="1885950" indent="-171450" eaLnBrk="0" fontAlgn="base" hangingPunct="0">
              <a:spcBef>
                <a:spcPct val="0"/>
              </a:spcBef>
              <a:spcAft>
                <a:spcPct val="0"/>
              </a:spcAft>
              <a:defRPr sz="1200">
                <a:solidFill>
                  <a:schemeClr val="tx1"/>
                </a:solidFill>
                <a:latin typeface="Times New Roman" pitchFamily="18" charset="0"/>
              </a:defRPr>
            </a:lvl6pPr>
            <a:lvl7pPr marL="2228850" indent="-171450" eaLnBrk="0" fontAlgn="base" hangingPunct="0">
              <a:spcBef>
                <a:spcPct val="0"/>
              </a:spcBef>
              <a:spcAft>
                <a:spcPct val="0"/>
              </a:spcAft>
              <a:defRPr sz="1200">
                <a:solidFill>
                  <a:schemeClr val="tx1"/>
                </a:solidFill>
                <a:latin typeface="Times New Roman" pitchFamily="18" charset="0"/>
              </a:defRPr>
            </a:lvl7pPr>
            <a:lvl8pPr marL="2571750" indent="-171450" eaLnBrk="0" fontAlgn="base" hangingPunct="0">
              <a:spcBef>
                <a:spcPct val="0"/>
              </a:spcBef>
              <a:spcAft>
                <a:spcPct val="0"/>
              </a:spcAft>
              <a:defRPr sz="1200">
                <a:solidFill>
                  <a:schemeClr val="tx1"/>
                </a:solidFill>
                <a:latin typeface="Times New Roman" pitchFamily="18" charset="0"/>
              </a:defRPr>
            </a:lvl8pPr>
            <a:lvl9pPr marL="2914650" indent="-171450" eaLnBrk="0" fontAlgn="base" hangingPunct="0">
              <a:spcBef>
                <a:spcPct val="0"/>
              </a:spcBef>
              <a:spcAft>
                <a:spcPct val="0"/>
              </a:spcAft>
              <a:defRPr sz="1200">
                <a:solidFill>
                  <a:schemeClr val="tx1"/>
                </a:solidFill>
                <a:latin typeface="Times New Roman" pitchFamily="18" charset="0"/>
              </a:defRPr>
            </a:lvl9pPr>
          </a:lstStyle>
          <a:p>
            <a:pPr eaLnBrk="1" hangingPunct="1"/>
            <a:fld id="{2D1A9DF9-9B3F-4B59-B35D-CD640C74B326}" type="slidenum">
              <a:rPr lang="it-IT" altLang="it-IT" sz="1050"/>
              <a:pPr eaLnBrk="1" hangingPunct="1"/>
              <a:t>35</a:t>
            </a:fld>
            <a:endParaRPr lang="it-IT" altLang="it-IT" sz="1050"/>
          </a:p>
        </p:txBody>
      </p:sp>
      <p:sp>
        <p:nvSpPr>
          <p:cNvPr id="18438" name="AutoShape 2"/>
          <p:cNvSpPr>
            <a:spLocks noChangeArrowheads="1"/>
          </p:cNvSpPr>
          <p:nvPr/>
        </p:nvSpPr>
        <p:spPr bwMode="auto">
          <a:xfrm>
            <a:off x="1385888" y="3577710"/>
            <a:ext cx="2591991" cy="919401"/>
          </a:xfrm>
          <a:prstGeom prst="roundRect">
            <a:avLst>
              <a:gd name="adj" fmla="val 16667"/>
            </a:avLst>
          </a:prstGeom>
          <a:solidFill>
            <a:schemeClr val="bg2">
              <a:alpha val="30196"/>
            </a:schemeClr>
          </a:solidFill>
          <a:ln w="9525" algn="ctr">
            <a:solidFill>
              <a:schemeClr val="tx1"/>
            </a:solidFill>
            <a:round/>
            <a:headEnd/>
            <a:tailEnd/>
          </a:ln>
          <a:effectLst/>
          <a:extLst/>
        </p:spPr>
        <p:txBody>
          <a:bodyPr anchor="ct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it-IT" altLang="it-IT" sz="1200" b="1" dirty="0">
                <a:latin typeface="Verdana" pitchFamily="34" charset="0"/>
              </a:rPr>
              <a:t>GENITORE, ANCHE ADOTTIVO,   O AFFIDATARIO, LAVORATORE DIPENDENTE</a:t>
            </a:r>
          </a:p>
        </p:txBody>
      </p:sp>
      <p:sp>
        <p:nvSpPr>
          <p:cNvPr id="18439" name="AutoShape 2"/>
          <p:cNvSpPr>
            <a:spLocks noChangeArrowheads="1"/>
          </p:cNvSpPr>
          <p:nvPr/>
        </p:nvSpPr>
        <p:spPr bwMode="auto">
          <a:xfrm>
            <a:off x="4950620" y="3266956"/>
            <a:ext cx="2883694" cy="1940957"/>
          </a:xfrm>
          <a:prstGeom prst="roundRect">
            <a:avLst>
              <a:gd name="adj" fmla="val 16667"/>
            </a:avLst>
          </a:prstGeom>
          <a:solidFill>
            <a:schemeClr val="bg2">
              <a:alpha val="30196"/>
            </a:schemeClr>
          </a:solidFill>
          <a:ln w="9525" algn="ctr">
            <a:solidFill>
              <a:schemeClr val="tx1"/>
            </a:solidFill>
            <a:round/>
            <a:headEnd/>
            <a:tailEnd/>
          </a:ln>
          <a:effectLst/>
          <a:extLst/>
        </p:spPr>
        <p:txBody>
          <a:bodyPr anchor="ct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it-IT" altLang="it-IT" sz="1200" b="1" dirty="0">
                <a:latin typeface="Verdana" pitchFamily="34" charset="0"/>
              </a:rPr>
              <a:t>PARENTI E AFFINI ENTRO IL </a:t>
            </a:r>
            <a:r>
              <a:rPr lang="it-IT" altLang="it-IT" sz="1200" b="1" u="sng" dirty="0">
                <a:solidFill>
                  <a:srgbClr val="FF0000"/>
                </a:solidFill>
                <a:latin typeface="Verdana" pitchFamily="34" charset="0"/>
              </a:rPr>
              <a:t>SECONDO GRADO</a:t>
            </a:r>
            <a:r>
              <a:rPr lang="it-IT" altLang="it-IT" sz="1200" b="1" dirty="0">
                <a:latin typeface="Verdana" pitchFamily="34" charset="0"/>
              </a:rPr>
              <a:t>, COMPRESO    IL CONIUGE, LAVORATORI DIPENDENTI (circ. 155/2010)</a:t>
            </a:r>
          </a:p>
          <a:p>
            <a:pPr eaLnBrk="1" hangingPunct="1"/>
            <a:r>
              <a:rPr lang="it-IT" altLang="it-IT" sz="1200" b="1" dirty="0">
                <a:latin typeface="Verdana" pitchFamily="34" charset="0"/>
              </a:rPr>
              <a:t> </a:t>
            </a:r>
          </a:p>
          <a:p>
            <a:pPr eaLnBrk="1" hangingPunct="1"/>
            <a:r>
              <a:rPr lang="it-IT" altLang="it-IT" sz="1200" b="1" dirty="0">
                <a:latin typeface="Verdana" pitchFamily="34" charset="0"/>
              </a:rPr>
              <a:t>Terzo grado solo per casi eccezionali previsti dalla norma</a:t>
            </a:r>
          </a:p>
        </p:txBody>
      </p:sp>
      <p:sp>
        <p:nvSpPr>
          <p:cNvPr id="18440" name="Text Box 11"/>
          <p:cNvSpPr txBox="1">
            <a:spLocks noChangeArrowheads="1"/>
          </p:cNvSpPr>
          <p:nvPr/>
        </p:nvSpPr>
        <p:spPr bwMode="auto">
          <a:xfrm rot="-5400000">
            <a:off x="4277412" y="-835819"/>
            <a:ext cx="646331" cy="6429375"/>
          </a:xfrm>
          <a:prstGeom prst="rect">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eaVert">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it-IT" altLang="it-IT" sz="1500" i="1">
                <a:latin typeface="Verdana" pitchFamily="34" charset="0"/>
              </a:rPr>
              <a:t>“… limita il diritto alle fattispecie in cui il legame di parentela o di affinità sia di primo o secondo grado;”</a:t>
            </a:r>
          </a:p>
        </p:txBody>
      </p:sp>
      <p:sp>
        <p:nvSpPr>
          <p:cNvPr id="18441" name="AutoShape 10"/>
          <p:cNvSpPr>
            <a:spLocks noChangeArrowheads="1"/>
          </p:cNvSpPr>
          <p:nvPr/>
        </p:nvSpPr>
        <p:spPr bwMode="auto">
          <a:xfrm>
            <a:off x="4086226" y="3914776"/>
            <a:ext cx="732235" cy="364331"/>
          </a:xfrm>
          <a:prstGeom prst="rightArrow">
            <a:avLst>
              <a:gd name="adj1" fmla="val 50000"/>
              <a:gd name="adj2" fmla="val 50245"/>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endParaRPr lang="it-IT" altLang="it-IT" sz="1200">
              <a:solidFill>
                <a:srgbClr val="FF0000"/>
              </a:solidFill>
            </a:endParaRPr>
          </a:p>
        </p:txBody>
      </p: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4060" y="332656"/>
            <a:ext cx="1223604" cy="1499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Immagin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8224" y="404664"/>
            <a:ext cx="2226567" cy="1610887"/>
          </a:xfrm>
          <a:prstGeom prst="rect">
            <a:avLst/>
          </a:prstGeom>
        </p:spPr>
      </p:pic>
    </p:spTree>
    <p:extLst>
      <p:ext uri="{BB962C8B-B14F-4D97-AF65-F5344CB8AC3E}">
        <p14:creationId xmlns:p14="http://schemas.microsoft.com/office/powerpoint/2010/main" val="476155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egnaposto numero diapositiva 1"/>
          <p:cNvSpPr>
            <a:spLocks noGrp="1"/>
          </p:cNvSpPr>
          <p:nvPr>
            <p:ph type="sldNum" sz="quarter" idx="10"/>
          </p:nvPr>
        </p:nvSpPr>
        <p:spPr>
          <a:xfrm>
            <a:off x="6229350" y="5600700"/>
            <a:ext cx="1428750" cy="342900"/>
          </a:xfrm>
          <a:noFill/>
        </p:spPr>
        <p:txBody>
          <a:bodyPr/>
          <a:lstStyle>
            <a:lvl1pPr eaLnBrk="0" hangingPunct="0">
              <a:defRPr sz="1200">
                <a:solidFill>
                  <a:schemeClr val="tx1"/>
                </a:solidFill>
                <a:latin typeface="Times New Roman" pitchFamily="18" charset="0"/>
              </a:defRPr>
            </a:lvl1pPr>
            <a:lvl2pPr marL="557213" indent="-214313" eaLnBrk="0" hangingPunct="0">
              <a:defRPr sz="1200">
                <a:solidFill>
                  <a:schemeClr val="tx1"/>
                </a:solidFill>
                <a:latin typeface="Times New Roman" pitchFamily="18" charset="0"/>
              </a:defRPr>
            </a:lvl2pPr>
            <a:lvl3pPr marL="857250" indent="-171450" eaLnBrk="0" hangingPunct="0">
              <a:defRPr sz="1200">
                <a:solidFill>
                  <a:schemeClr val="tx1"/>
                </a:solidFill>
                <a:latin typeface="Times New Roman" pitchFamily="18" charset="0"/>
              </a:defRPr>
            </a:lvl3pPr>
            <a:lvl4pPr marL="1200150" indent="-171450" eaLnBrk="0" hangingPunct="0">
              <a:defRPr sz="1200">
                <a:solidFill>
                  <a:schemeClr val="tx1"/>
                </a:solidFill>
                <a:latin typeface="Times New Roman" pitchFamily="18" charset="0"/>
              </a:defRPr>
            </a:lvl4pPr>
            <a:lvl5pPr marL="1543050" indent="-171450" eaLnBrk="0" hangingPunct="0">
              <a:defRPr sz="1200">
                <a:solidFill>
                  <a:schemeClr val="tx1"/>
                </a:solidFill>
                <a:latin typeface="Times New Roman" pitchFamily="18" charset="0"/>
              </a:defRPr>
            </a:lvl5pPr>
            <a:lvl6pPr marL="1885950" indent="-171450" eaLnBrk="0" fontAlgn="base" hangingPunct="0">
              <a:spcBef>
                <a:spcPct val="0"/>
              </a:spcBef>
              <a:spcAft>
                <a:spcPct val="0"/>
              </a:spcAft>
              <a:defRPr sz="1200">
                <a:solidFill>
                  <a:schemeClr val="tx1"/>
                </a:solidFill>
                <a:latin typeface="Times New Roman" pitchFamily="18" charset="0"/>
              </a:defRPr>
            </a:lvl6pPr>
            <a:lvl7pPr marL="2228850" indent="-171450" eaLnBrk="0" fontAlgn="base" hangingPunct="0">
              <a:spcBef>
                <a:spcPct val="0"/>
              </a:spcBef>
              <a:spcAft>
                <a:spcPct val="0"/>
              </a:spcAft>
              <a:defRPr sz="1200">
                <a:solidFill>
                  <a:schemeClr val="tx1"/>
                </a:solidFill>
                <a:latin typeface="Times New Roman" pitchFamily="18" charset="0"/>
              </a:defRPr>
            </a:lvl7pPr>
            <a:lvl8pPr marL="2571750" indent="-171450" eaLnBrk="0" fontAlgn="base" hangingPunct="0">
              <a:spcBef>
                <a:spcPct val="0"/>
              </a:spcBef>
              <a:spcAft>
                <a:spcPct val="0"/>
              </a:spcAft>
              <a:defRPr sz="1200">
                <a:solidFill>
                  <a:schemeClr val="tx1"/>
                </a:solidFill>
                <a:latin typeface="Times New Roman" pitchFamily="18" charset="0"/>
              </a:defRPr>
            </a:lvl8pPr>
            <a:lvl9pPr marL="2914650" indent="-171450" eaLnBrk="0" fontAlgn="base" hangingPunct="0">
              <a:spcBef>
                <a:spcPct val="0"/>
              </a:spcBef>
              <a:spcAft>
                <a:spcPct val="0"/>
              </a:spcAft>
              <a:defRPr sz="1200">
                <a:solidFill>
                  <a:schemeClr val="tx1"/>
                </a:solidFill>
                <a:latin typeface="Times New Roman" pitchFamily="18" charset="0"/>
              </a:defRPr>
            </a:lvl9pPr>
          </a:lstStyle>
          <a:p>
            <a:pPr eaLnBrk="1" hangingPunct="1"/>
            <a:fld id="{E03C2409-E6F8-4992-8C08-B4112D1E9E64}" type="slidenum">
              <a:rPr lang="it-IT" altLang="it-IT" sz="1050"/>
              <a:pPr eaLnBrk="1" hangingPunct="1"/>
              <a:t>36</a:t>
            </a:fld>
            <a:endParaRPr lang="it-IT" altLang="it-IT" sz="1050"/>
          </a:p>
        </p:txBody>
      </p:sp>
      <p:sp>
        <p:nvSpPr>
          <p:cNvPr id="2" name="Rettangolo 1"/>
          <p:cNvSpPr/>
          <p:nvPr/>
        </p:nvSpPr>
        <p:spPr bwMode="auto">
          <a:xfrm>
            <a:off x="2141935" y="944166"/>
            <a:ext cx="5670947" cy="432197"/>
          </a:xfrm>
          <a:prstGeom prst="rect">
            <a:avLst/>
          </a:prstGeom>
          <a:noFill/>
          <a:ln w="12700" cap="rnd" cmpd="sng" algn="ctr">
            <a:solidFill>
              <a:schemeClr val="tx1"/>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it-IT" sz="1500" b="1" dirty="0">
              <a:solidFill>
                <a:schemeClr val="accent6"/>
              </a:solidFill>
              <a:latin typeface="Verdana" pitchFamily="34" charset="0"/>
              <a:ea typeface="Verdana" pitchFamily="34" charset="0"/>
              <a:cs typeface="Verdana" pitchFamily="34" charset="0"/>
            </a:endParaRPr>
          </a:p>
        </p:txBody>
      </p:sp>
      <p:sp>
        <p:nvSpPr>
          <p:cNvPr id="25604" name="AutoShape 2"/>
          <p:cNvSpPr>
            <a:spLocks noChangeArrowheads="1"/>
          </p:cNvSpPr>
          <p:nvPr/>
        </p:nvSpPr>
        <p:spPr bwMode="auto">
          <a:xfrm>
            <a:off x="1331120" y="2075857"/>
            <a:ext cx="2646760" cy="1532334"/>
          </a:xfrm>
          <a:prstGeom prst="roundRect">
            <a:avLst>
              <a:gd name="adj" fmla="val 16667"/>
            </a:avLst>
          </a:prstGeom>
          <a:solidFill>
            <a:schemeClr val="bg2">
              <a:alpha val="30196"/>
            </a:schemeClr>
          </a:solidFill>
          <a:ln w="9525" algn="ctr">
            <a:solidFill>
              <a:schemeClr val="tx1"/>
            </a:solidFill>
            <a:round/>
            <a:headEnd/>
            <a:tailEnd/>
          </a:ln>
          <a:effectLst/>
          <a:extLst/>
        </p:spPr>
        <p:txBody>
          <a:bodyPr anchor="ct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it-IT" altLang="it-IT" sz="1200" dirty="0">
                <a:latin typeface="Verdana" pitchFamily="34" charset="0"/>
              </a:rPr>
              <a:t>PARENTI E AFFINI ENTRO IL SECONDO GRADO</a:t>
            </a:r>
          </a:p>
          <a:p>
            <a:pPr eaLnBrk="1" hangingPunct="1"/>
            <a:endParaRPr lang="it-IT" altLang="it-IT" sz="1200" dirty="0">
              <a:latin typeface="Verdana" pitchFamily="34" charset="0"/>
            </a:endParaRPr>
          </a:p>
          <a:p>
            <a:pPr eaLnBrk="1" hangingPunct="1"/>
            <a:r>
              <a:rPr lang="it-IT" altLang="it-IT" sz="1200" dirty="0">
                <a:latin typeface="Verdana" pitchFamily="34" charset="0"/>
              </a:rPr>
              <a:t>  </a:t>
            </a:r>
          </a:p>
          <a:p>
            <a:pPr eaLnBrk="1" hangingPunct="1"/>
            <a:r>
              <a:rPr lang="it-IT" altLang="it-IT" sz="1200" u="sng" dirty="0">
                <a:latin typeface="Verdana" pitchFamily="34" charset="0"/>
              </a:rPr>
              <a:t>TERZO GRADO</a:t>
            </a:r>
            <a:r>
              <a:rPr lang="it-IT" altLang="it-IT" sz="1200" dirty="0">
                <a:latin typeface="Verdana" pitchFamily="34" charset="0"/>
              </a:rPr>
              <a:t> </a:t>
            </a:r>
            <a:r>
              <a:rPr lang="it-IT" altLang="it-IT" sz="1200" b="1" dirty="0">
                <a:latin typeface="Verdana" pitchFamily="34" charset="0"/>
              </a:rPr>
              <a:t>solo per casi eccezionali </a:t>
            </a:r>
            <a:r>
              <a:rPr lang="it-IT" altLang="it-IT" sz="1200" dirty="0">
                <a:latin typeface="Verdana" pitchFamily="34" charset="0"/>
              </a:rPr>
              <a:t>previsti dalla norma</a:t>
            </a:r>
          </a:p>
        </p:txBody>
      </p:sp>
      <p:sp>
        <p:nvSpPr>
          <p:cNvPr id="25605" name="AutoShape 2"/>
          <p:cNvSpPr>
            <a:spLocks noChangeArrowheads="1"/>
          </p:cNvSpPr>
          <p:nvPr/>
        </p:nvSpPr>
        <p:spPr bwMode="auto">
          <a:xfrm>
            <a:off x="4086225" y="3275600"/>
            <a:ext cx="3239691" cy="2002250"/>
          </a:xfrm>
          <a:prstGeom prst="roundRect">
            <a:avLst>
              <a:gd name="adj" fmla="val 16667"/>
            </a:avLst>
          </a:prstGeom>
          <a:solidFill>
            <a:schemeClr val="bg2">
              <a:alpha val="30196"/>
            </a:schemeClr>
          </a:solidFill>
          <a:ln w="9525" algn="ctr">
            <a:solidFill>
              <a:schemeClr val="tx1"/>
            </a:solidFill>
            <a:round/>
            <a:headEnd/>
            <a:tailEnd/>
          </a:ln>
          <a:effectLst/>
          <a:extLst/>
        </p:spPr>
        <p:txBody>
          <a:bodyPr anchor="ct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lnSpc>
                <a:spcPct val="90000"/>
              </a:lnSpc>
              <a:spcBef>
                <a:spcPct val="30000"/>
              </a:spcBef>
            </a:pPr>
            <a:r>
              <a:rPr lang="it-IT" altLang="it-IT" sz="1200" i="1" dirty="0">
                <a:latin typeface="Verdana" pitchFamily="34" charset="0"/>
              </a:rPr>
              <a:t>“per i casi in cui il legame sia di terzo grado, il diritto è ora riconosciuto solo "qualora i genitori o il coniuge della persona con handicap in situazione di gravità abbiano compiuto i sessantacinque anni di età oppure siano anche essi affetti da patologie invalidanti o siano deceduti o mancanti".</a:t>
            </a:r>
          </a:p>
          <a:p>
            <a:pPr eaLnBrk="1" hangingPunct="1">
              <a:lnSpc>
                <a:spcPct val="90000"/>
              </a:lnSpc>
              <a:spcBef>
                <a:spcPct val="30000"/>
              </a:spcBef>
            </a:pPr>
            <a:r>
              <a:rPr lang="it-IT" altLang="it-IT" sz="1200" i="1" dirty="0">
                <a:latin typeface="Verdana" pitchFamily="34" charset="0"/>
              </a:rPr>
              <a:t>Circolare 155/2010</a:t>
            </a:r>
          </a:p>
        </p:txBody>
      </p:sp>
      <p:sp>
        <p:nvSpPr>
          <p:cNvPr id="25606" name="Rettangolo 2"/>
          <p:cNvSpPr>
            <a:spLocks noChangeArrowheads="1"/>
          </p:cNvSpPr>
          <p:nvPr/>
        </p:nvSpPr>
        <p:spPr bwMode="auto">
          <a:xfrm>
            <a:off x="2141935" y="998935"/>
            <a:ext cx="410408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it-IT" altLang="it-IT" sz="1500" b="1">
                <a:latin typeface="Verdana" pitchFamily="34" charset="0"/>
              </a:rPr>
              <a:t>           3° GRADO di PARENTELA </a:t>
            </a:r>
            <a:endParaRPr lang="it-IT" altLang="it-IT" sz="1500"/>
          </a:p>
        </p:txBody>
      </p:sp>
      <p:sp>
        <p:nvSpPr>
          <p:cNvPr id="8" name="AutoShape 12"/>
          <p:cNvSpPr>
            <a:spLocks noChangeArrowheads="1"/>
          </p:cNvSpPr>
          <p:nvPr/>
        </p:nvSpPr>
        <p:spPr bwMode="auto">
          <a:xfrm rot="5400000">
            <a:off x="2312789" y="3968949"/>
            <a:ext cx="639366" cy="550069"/>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12343 w 21600"/>
              <a:gd name="T19" fmla="*/ 36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6">
              <a:lumMod val="60000"/>
              <a:lumOff val="40000"/>
            </a:schemeClr>
          </a:solidFill>
          <a:ln w="9525" algn="ctr">
            <a:solidFill>
              <a:schemeClr val="tx1"/>
            </a:solidFill>
            <a:miter lim="800000"/>
            <a:headEnd/>
            <a:tailEnd/>
          </a:ln>
        </p:spPr>
        <p:txBody>
          <a:bodyPr vert="eaVert" wrap="none" anchor="ctr"/>
          <a:lstStyle/>
          <a:p>
            <a:pPr>
              <a:defRPr/>
            </a:pPr>
            <a:endParaRPr lang="it-IT" sz="1350"/>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060" y="332656"/>
            <a:ext cx="1223604" cy="1499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Immagin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1284" y="404664"/>
            <a:ext cx="2513507" cy="1818484"/>
          </a:xfrm>
          <a:prstGeom prst="rect">
            <a:avLst/>
          </a:prstGeom>
        </p:spPr>
      </p:pic>
    </p:spTree>
    <p:extLst>
      <p:ext uri="{BB962C8B-B14F-4D97-AF65-F5344CB8AC3E}">
        <p14:creationId xmlns:p14="http://schemas.microsoft.com/office/powerpoint/2010/main" val="1358599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numero diapositiva 1"/>
          <p:cNvSpPr>
            <a:spLocks noGrp="1"/>
          </p:cNvSpPr>
          <p:nvPr>
            <p:ph type="sldNum" sz="quarter" idx="10"/>
          </p:nvPr>
        </p:nvSpPr>
        <p:spPr>
          <a:xfrm>
            <a:off x="6229350" y="5600700"/>
            <a:ext cx="1428750" cy="342900"/>
          </a:xfrm>
          <a:noFill/>
        </p:spPr>
        <p:txBody>
          <a:bodyPr/>
          <a:lstStyle>
            <a:lvl1pPr eaLnBrk="0" hangingPunct="0">
              <a:defRPr sz="1200">
                <a:solidFill>
                  <a:schemeClr val="tx1"/>
                </a:solidFill>
                <a:latin typeface="Times New Roman" pitchFamily="18" charset="0"/>
              </a:defRPr>
            </a:lvl1pPr>
            <a:lvl2pPr marL="557213" indent="-214313" eaLnBrk="0" hangingPunct="0">
              <a:defRPr sz="1200">
                <a:solidFill>
                  <a:schemeClr val="tx1"/>
                </a:solidFill>
                <a:latin typeface="Times New Roman" pitchFamily="18" charset="0"/>
              </a:defRPr>
            </a:lvl2pPr>
            <a:lvl3pPr marL="857250" indent="-171450" eaLnBrk="0" hangingPunct="0">
              <a:defRPr sz="1200">
                <a:solidFill>
                  <a:schemeClr val="tx1"/>
                </a:solidFill>
                <a:latin typeface="Times New Roman" pitchFamily="18" charset="0"/>
              </a:defRPr>
            </a:lvl3pPr>
            <a:lvl4pPr marL="1200150" indent="-171450" eaLnBrk="0" hangingPunct="0">
              <a:defRPr sz="1200">
                <a:solidFill>
                  <a:schemeClr val="tx1"/>
                </a:solidFill>
                <a:latin typeface="Times New Roman" pitchFamily="18" charset="0"/>
              </a:defRPr>
            </a:lvl4pPr>
            <a:lvl5pPr marL="1543050" indent="-171450" eaLnBrk="0" hangingPunct="0">
              <a:defRPr sz="1200">
                <a:solidFill>
                  <a:schemeClr val="tx1"/>
                </a:solidFill>
                <a:latin typeface="Times New Roman" pitchFamily="18" charset="0"/>
              </a:defRPr>
            </a:lvl5pPr>
            <a:lvl6pPr marL="1885950" indent="-171450" eaLnBrk="0" fontAlgn="base" hangingPunct="0">
              <a:spcBef>
                <a:spcPct val="0"/>
              </a:spcBef>
              <a:spcAft>
                <a:spcPct val="0"/>
              </a:spcAft>
              <a:defRPr sz="1200">
                <a:solidFill>
                  <a:schemeClr val="tx1"/>
                </a:solidFill>
                <a:latin typeface="Times New Roman" pitchFamily="18" charset="0"/>
              </a:defRPr>
            </a:lvl6pPr>
            <a:lvl7pPr marL="2228850" indent="-171450" eaLnBrk="0" fontAlgn="base" hangingPunct="0">
              <a:spcBef>
                <a:spcPct val="0"/>
              </a:spcBef>
              <a:spcAft>
                <a:spcPct val="0"/>
              </a:spcAft>
              <a:defRPr sz="1200">
                <a:solidFill>
                  <a:schemeClr val="tx1"/>
                </a:solidFill>
                <a:latin typeface="Times New Roman" pitchFamily="18" charset="0"/>
              </a:defRPr>
            </a:lvl7pPr>
            <a:lvl8pPr marL="2571750" indent="-171450" eaLnBrk="0" fontAlgn="base" hangingPunct="0">
              <a:spcBef>
                <a:spcPct val="0"/>
              </a:spcBef>
              <a:spcAft>
                <a:spcPct val="0"/>
              </a:spcAft>
              <a:defRPr sz="1200">
                <a:solidFill>
                  <a:schemeClr val="tx1"/>
                </a:solidFill>
                <a:latin typeface="Times New Roman" pitchFamily="18" charset="0"/>
              </a:defRPr>
            </a:lvl8pPr>
            <a:lvl9pPr marL="2914650" indent="-171450" eaLnBrk="0" fontAlgn="base" hangingPunct="0">
              <a:spcBef>
                <a:spcPct val="0"/>
              </a:spcBef>
              <a:spcAft>
                <a:spcPct val="0"/>
              </a:spcAft>
              <a:defRPr sz="1200">
                <a:solidFill>
                  <a:schemeClr val="tx1"/>
                </a:solidFill>
                <a:latin typeface="Times New Roman" pitchFamily="18" charset="0"/>
              </a:defRPr>
            </a:lvl9pPr>
          </a:lstStyle>
          <a:p>
            <a:pPr eaLnBrk="1" hangingPunct="1"/>
            <a:fld id="{CD5A4718-F232-47AF-9C37-9C674B15777D}" type="slidenum">
              <a:rPr lang="it-IT" altLang="it-IT" sz="1050"/>
              <a:pPr eaLnBrk="1" hangingPunct="1"/>
              <a:t>37</a:t>
            </a:fld>
            <a:endParaRPr lang="it-IT" altLang="it-IT" sz="1050"/>
          </a:p>
        </p:txBody>
      </p:sp>
      <p:sp>
        <p:nvSpPr>
          <p:cNvPr id="26627" name="AutoShape 2"/>
          <p:cNvSpPr>
            <a:spLocks noChangeArrowheads="1"/>
          </p:cNvSpPr>
          <p:nvPr/>
        </p:nvSpPr>
        <p:spPr bwMode="auto">
          <a:xfrm>
            <a:off x="1503760" y="2348880"/>
            <a:ext cx="6166247" cy="3268980"/>
          </a:xfrm>
          <a:prstGeom prst="roundRect">
            <a:avLst>
              <a:gd name="adj" fmla="val 16667"/>
            </a:avLst>
          </a:prstGeom>
          <a:solidFill>
            <a:schemeClr val="bg2">
              <a:alpha val="30196"/>
            </a:schemeClr>
          </a:solidFill>
          <a:ln w="9525" algn="ctr">
            <a:solidFill>
              <a:schemeClr val="tx1"/>
            </a:solidFill>
            <a:round/>
            <a:headEnd/>
            <a:tailEnd/>
          </a:ln>
          <a:effectLst/>
          <a:extLst/>
        </p:spPr>
        <p:txBody>
          <a:bodyPr anchor="ct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endParaRPr lang="it-IT" altLang="it-IT" sz="1200" i="1" dirty="0">
              <a:latin typeface="Verdana" pitchFamily="34" charset="0"/>
            </a:endParaRPr>
          </a:p>
          <a:p>
            <a:pPr eaLnBrk="1" hangingPunct="1"/>
            <a:endParaRPr lang="it-IT" altLang="it-IT" sz="1200" i="1" dirty="0">
              <a:latin typeface="Verdana" pitchFamily="34" charset="0"/>
            </a:endParaRPr>
          </a:p>
          <a:p>
            <a:pPr algn="just" eaLnBrk="1" hangingPunct="1"/>
            <a:r>
              <a:rPr lang="it-IT" altLang="it-IT" sz="1200" i="1" dirty="0">
                <a:latin typeface="Verdana" pitchFamily="34" charset="0"/>
              </a:rPr>
              <a:t>“ </a:t>
            </a:r>
            <a:r>
              <a:rPr lang="it-IT" altLang="it-IT" sz="1350" dirty="0">
                <a:latin typeface="Verdana" pitchFamily="34" charset="0"/>
              </a:rPr>
              <a:t>A condizione che la persona handicappata </a:t>
            </a:r>
            <a:r>
              <a:rPr lang="it-IT" altLang="it-IT" sz="1350" b="1" dirty="0">
                <a:latin typeface="Verdana" pitchFamily="34" charset="0"/>
              </a:rPr>
              <a:t>non sia </a:t>
            </a:r>
          </a:p>
          <a:p>
            <a:pPr algn="just" eaLnBrk="1" hangingPunct="1"/>
            <a:r>
              <a:rPr lang="it-IT" altLang="it-IT" sz="1350" b="1" dirty="0">
                <a:latin typeface="Verdana" pitchFamily="34" charset="0"/>
              </a:rPr>
              <a:t>ricoverata a tempo pieno</a:t>
            </a:r>
            <a:r>
              <a:rPr lang="it-IT" altLang="it-IT" sz="1350" dirty="0">
                <a:latin typeface="Verdana" pitchFamily="34" charset="0"/>
              </a:rPr>
              <a:t>, il lavoratore dipendente, pubblico o privato, che assiste persona con handicap in situazione di gravità, coniuge, parente o affine entro il secondo grado, </a:t>
            </a:r>
            <a:r>
              <a:rPr lang="it-IT" altLang="it-IT" sz="1350" u="sng" dirty="0">
                <a:latin typeface="Verdana" pitchFamily="34" charset="0"/>
              </a:rPr>
              <a:t>ovvero entro il terzo grado qualora </a:t>
            </a:r>
            <a:r>
              <a:rPr lang="it-IT" altLang="it-IT" sz="1350" b="1" u="sng" dirty="0">
                <a:latin typeface="Verdana" pitchFamily="34" charset="0"/>
              </a:rPr>
              <a:t>i genitori o il coniuge</a:t>
            </a:r>
            <a:r>
              <a:rPr lang="it-IT" altLang="it-IT" sz="1350" dirty="0">
                <a:latin typeface="Verdana" pitchFamily="34" charset="0"/>
              </a:rPr>
              <a:t> della persona con handicap in situazione di gravità abbiano </a:t>
            </a:r>
            <a:r>
              <a:rPr lang="it-IT" altLang="it-IT" sz="1350" u="sng" dirty="0">
                <a:latin typeface="Verdana" pitchFamily="34" charset="0"/>
              </a:rPr>
              <a:t>compiuto i sessantacinque anni </a:t>
            </a:r>
            <a:r>
              <a:rPr lang="it-IT" altLang="it-IT" sz="1350" dirty="0">
                <a:latin typeface="Verdana" pitchFamily="34" charset="0"/>
              </a:rPr>
              <a:t>di età oppure siano anche essi affetti da </a:t>
            </a:r>
            <a:r>
              <a:rPr lang="it-IT" altLang="it-IT" sz="1350" u="sng" dirty="0">
                <a:latin typeface="Verdana" pitchFamily="34" charset="0"/>
              </a:rPr>
              <a:t>patologie invalidanti </a:t>
            </a:r>
            <a:r>
              <a:rPr lang="it-IT" altLang="it-IT" sz="1350" dirty="0">
                <a:latin typeface="Verdana" pitchFamily="34" charset="0"/>
              </a:rPr>
              <a:t>o siano deceduti o </a:t>
            </a:r>
            <a:r>
              <a:rPr lang="it-IT" altLang="it-IT" sz="1350" u="sng" dirty="0">
                <a:latin typeface="Verdana" pitchFamily="34" charset="0"/>
              </a:rPr>
              <a:t>mancanti</a:t>
            </a:r>
            <a:r>
              <a:rPr lang="it-IT" altLang="it-IT" sz="1350" dirty="0">
                <a:latin typeface="Verdana" pitchFamily="34" charset="0"/>
              </a:rPr>
              <a:t>, ha diritto a fruire di tre giorni di permesso mensile retribuito coperto da contribuzione figurativa, anche in maniera continuativa”</a:t>
            </a:r>
          </a:p>
          <a:p>
            <a:pPr eaLnBrk="1" hangingPunct="1"/>
            <a:endParaRPr lang="it-IT" altLang="it-IT" sz="1350" b="1" dirty="0">
              <a:latin typeface="Verdana" pitchFamily="34" charset="0"/>
            </a:endParaRPr>
          </a:p>
          <a:p>
            <a:pPr eaLnBrk="1" hangingPunct="1"/>
            <a:endParaRPr lang="it-IT" altLang="it-IT" sz="1350" b="1" dirty="0">
              <a:latin typeface="Verdana" pitchFamily="34" charset="0"/>
            </a:endParaRPr>
          </a:p>
        </p:txBody>
      </p:sp>
      <p:sp>
        <p:nvSpPr>
          <p:cNvPr id="26628" name="Rettangolo 1"/>
          <p:cNvSpPr>
            <a:spLocks noChangeArrowheads="1"/>
          </p:cNvSpPr>
          <p:nvPr/>
        </p:nvSpPr>
        <p:spPr bwMode="auto">
          <a:xfrm>
            <a:off x="2249092" y="998935"/>
            <a:ext cx="610314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it-IT" altLang="it-IT" sz="1500" b="1">
                <a:latin typeface="Verdana" pitchFamily="34" charset="0"/>
              </a:rPr>
              <a:t>NUOVO TESTO c 3 art 33 L 104/92</a:t>
            </a:r>
            <a:endParaRPr lang="it-IT" altLang="it-IT" sz="150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060" y="332656"/>
            <a:ext cx="1223604" cy="1499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1284" y="404664"/>
            <a:ext cx="2513507" cy="1818484"/>
          </a:xfrm>
          <a:prstGeom prst="rect">
            <a:avLst/>
          </a:prstGeom>
        </p:spPr>
      </p:pic>
    </p:spTree>
    <p:extLst>
      <p:ext uri="{BB962C8B-B14F-4D97-AF65-F5344CB8AC3E}">
        <p14:creationId xmlns:p14="http://schemas.microsoft.com/office/powerpoint/2010/main" val="2016877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numero diapositiva 1"/>
          <p:cNvSpPr>
            <a:spLocks noGrp="1"/>
          </p:cNvSpPr>
          <p:nvPr>
            <p:ph type="sldNum" sz="quarter" idx="10"/>
          </p:nvPr>
        </p:nvSpPr>
        <p:spPr>
          <a:xfrm>
            <a:off x="6229350" y="5600700"/>
            <a:ext cx="1428750" cy="342900"/>
          </a:xfrm>
          <a:noFill/>
        </p:spPr>
        <p:txBody>
          <a:bodyPr/>
          <a:lstStyle>
            <a:lvl1pPr eaLnBrk="0" hangingPunct="0">
              <a:defRPr sz="1200">
                <a:solidFill>
                  <a:schemeClr val="tx1"/>
                </a:solidFill>
                <a:latin typeface="Times New Roman" pitchFamily="18" charset="0"/>
              </a:defRPr>
            </a:lvl1pPr>
            <a:lvl2pPr marL="557213" indent="-214313" eaLnBrk="0" hangingPunct="0">
              <a:defRPr sz="1200">
                <a:solidFill>
                  <a:schemeClr val="tx1"/>
                </a:solidFill>
                <a:latin typeface="Times New Roman" pitchFamily="18" charset="0"/>
              </a:defRPr>
            </a:lvl2pPr>
            <a:lvl3pPr marL="857250" indent="-171450" eaLnBrk="0" hangingPunct="0">
              <a:defRPr sz="1200">
                <a:solidFill>
                  <a:schemeClr val="tx1"/>
                </a:solidFill>
                <a:latin typeface="Times New Roman" pitchFamily="18" charset="0"/>
              </a:defRPr>
            </a:lvl3pPr>
            <a:lvl4pPr marL="1200150" indent="-171450" eaLnBrk="0" hangingPunct="0">
              <a:defRPr sz="1200">
                <a:solidFill>
                  <a:schemeClr val="tx1"/>
                </a:solidFill>
                <a:latin typeface="Times New Roman" pitchFamily="18" charset="0"/>
              </a:defRPr>
            </a:lvl4pPr>
            <a:lvl5pPr marL="1543050" indent="-171450" eaLnBrk="0" hangingPunct="0">
              <a:defRPr sz="1200">
                <a:solidFill>
                  <a:schemeClr val="tx1"/>
                </a:solidFill>
                <a:latin typeface="Times New Roman" pitchFamily="18" charset="0"/>
              </a:defRPr>
            </a:lvl5pPr>
            <a:lvl6pPr marL="1885950" indent="-171450" eaLnBrk="0" fontAlgn="base" hangingPunct="0">
              <a:spcBef>
                <a:spcPct val="0"/>
              </a:spcBef>
              <a:spcAft>
                <a:spcPct val="0"/>
              </a:spcAft>
              <a:defRPr sz="1200">
                <a:solidFill>
                  <a:schemeClr val="tx1"/>
                </a:solidFill>
                <a:latin typeface="Times New Roman" pitchFamily="18" charset="0"/>
              </a:defRPr>
            </a:lvl6pPr>
            <a:lvl7pPr marL="2228850" indent="-171450" eaLnBrk="0" fontAlgn="base" hangingPunct="0">
              <a:spcBef>
                <a:spcPct val="0"/>
              </a:spcBef>
              <a:spcAft>
                <a:spcPct val="0"/>
              </a:spcAft>
              <a:defRPr sz="1200">
                <a:solidFill>
                  <a:schemeClr val="tx1"/>
                </a:solidFill>
                <a:latin typeface="Times New Roman" pitchFamily="18" charset="0"/>
              </a:defRPr>
            </a:lvl7pPr>
            <a:lvl8pPr marL="2571750" indent="-171450" eaLnBrk="0" fontAlgn="base" hangingPunct="0">
              <a:spcBef>
                <a:spcPct val="0"/>
              </a:spcBef>
              <a:spcAft>
                <a:spcPct val="0"/>
              </a:spcAft>
              <a:defRPr sz="1200">
                <a:solidFill>
                  <a:schemeClr val="tx1"/>
                </a:solidFill>
                <a:latin typeface="Times New Roman" pitchFamily="18" charset="0"/>
              </a:defRPr>
            </a:lvl8pPr>
            <a:lvl9pPr marL="2914650" indent="-171450" eaLnBrk="0" fontAlgn="base" hangingPunct="0">
              <a:spcBef>
                <a:spcPct val="0"/>
              </a:spcBef>
              <a:spcAft>
                <a:spcPct val="0"/>
              </a:spcAft>
              <a:defRPr sz="1200">
                <a:solidFill>
                  <a:schemeClr val="tx1"/>
                </a:solidFill>
                <a:latin typeface="Times New Roman" pitchFamily="18" charset="0"/>
              </a:defRPr>
            </a:lvl9pPr>
          </a:lstStyle>
          <a:p>
            <a:pPr eaLnBrk="1" hangingPunct="1"/>
            <a:fld id="{541BFF7B-EF05-4143-B3D2-54F59DF5360B}" type="slidenum">
              <a:rPr lang="it-IT" altLang="it-IT" sz="1050"/>
              <a:pPr eaLnBrk="1" hangingPunct="1"/>
              <a:t>38</a:t>
            </a:fld>
            <a:endParaRPr lang="it-IT" altLang="it-IT" sz="1050"/>
          </a:p>
        </p:txBody>
      </p:sp>
      <p:sp>
        <p:nvSpPr>
          <p:cNvPr id="28675" name="AutoShape 2"/>
          <p:cNvSpPr>
            <a:spLocks noChangeArrowheads="1"/>
          </p:cNvSpPr>
          <p:nvPr/>
        </p:nvSpPr>
        <p:spPr bwMode="auto">
          <a:xfrm>
            <a:off x="1970485" y="2280405"/>
            <a:ext cx="5248275" cy="2349579"/>
          </a:xfrm>
          <a:prstGeom prst="roundRect">
            <a:avLst>
              <a:gd name="adj" fmla="val 16667"/>
            </a:avLst>
          </a:prstGeom>
          <a:solidFill>
            <a:schemeClr val="bg2">
              <a:alpha val="30196"/>
            </a:schemeClr>
          </a:solidFill>
          <a:ln w="9525" algn="ctr">
            <a:solidFill>
              <a:schemeClr val="tx1"/>
            </a:solidFill>
            <a:round/>
            <a:headEnd/>
            <a:tailEnd/>
          </a:ln>
          <a:effectLst/>
          <a:extLst/>
        </p:spPr>
        <p:txBody>
          <a:bodyPr anchor="ct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endParaRPr lang="it-IT" altLang="it-IT" sz="1200" b="1" dirty="0">
              <a:latin typeface="Verdana" pitchFamily="34" charset="0"/>
            </a:endParaRPr>
          </a:p>
          <a:p>
            <a:pPr eaLnBrk="1" hangingPunct="1"/>
            <a:r>
              <a:rPr lang="it-IT" altLang="it-IT" sz="1200" b="1" dirty="0" smtClean="0">
                <a:latin typeface="Verdana" pitchFamily="34" charset="0"/>
              </a:rPr>
              <a:t>La Mancanza: </a:t>
            </a:r>
            <a:r>
              <a:rPr lang="it-IT" altLang="it-IT" sz="1200" dirty="0" smtClean="0">
                <a:latin typeface="Verdana" pitchFamily="34" charset="0"/>
              </a:rPr>
              <a:t> </a:t>
            </a:r>
            <a:r>
              <a:rPr lang="it-IT" altLang="it-IT" sz="1200" dirty="0">
                <a:latin typeface="Verdana" pitchFamily="34" charset="0"/>
              </a:rPr>
              <a:t>è intesa non solo come situazione di </a:t>
            </a:r>
            <a:r>
              <a:rPr lang="it-IT" altLang="it-IT" sz="1200" b="1" dirty="0">
                <a:latin typeface="Verdana" pitchFamily="34" charset="0"/>
              </a:rPr>
              <a:t>assenza </a:t>
            </a:r>
            <a:r>
              <a:rPr lang="it-IT" altLang="it-IT" sz="1200" dirty="0">
                <a:latin typeface="Verdana" pitchFamily="34" charset="0"/>
              </a:rPr>
              <a:t>naturale e giuridica (celibato o stato di figlio naturale non riconosciuto), ma  ricomprende anche ogni altra condizione ad essa giuridicamente assimilabile, continuativa e debitamente certificata dall’autorità giudiziaria o da altra pubblica autorità, quale: divorzio, separazione legale o abbandono, risultanti da documentazione dell’autorità giudiziaria o di altra pubblica autorità.</a:t>
            </a:r>
          </a:p>
          <a:p>
            <a:pPr eaLnBrk="1" hangingPunct="1"/>
            <a:endParaRPr lang="it-IT" altLang="it-IT" sz="1200" b="1" dirty="0">
              <a:latin typeface="Verdana" pitchFamily="34" charset="0"/>
            </a:endParaRPr>
          </a:p>
          <a:p>
            <a:pPr eaLnBrk="1" hangingPunct="1"/>
            <a:endParaRPr lang="it-IT" altLang="it-IT" sz="1200" b="1" dirty="0">
              <a:latin typeface="Verdana" pitchFamily="34" charset="0"/>
            </a:endParaRPr>
          </a:p>
        </p:txBody>
      </p:sp>
      <p:sp>
        <p:nvSpPr>
          <p:cNvPr id="28676" name="Rettangolo 1"/>
          <p:cNvSpPr>
            <a:spLocks noChangeArrowheads="1"/>
          </p:cNvSpPr>
          <p:nvPr/>
        </p:nvSpPr>
        <p:spPr bwMode="auto">
          <a:xfrm>
            <a:off x="2195514" y="890588"/>
            <a:ext cx="550902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it-IT" altLang="it-IT" sz="1500" b="1" dirty="0">
                <a:latin typeface="Verdana" pitchFamily="34" charset="0"/>
              </a:rPr>
              <a:t>        NUOVO TESTO c 3 art 33 L 104/92 </a:t>
            </a:r>
          </a:p>
          <a:p>
            <a:pPr eaLnBrk="1" hangingPunct="1"/>
            <a:r>
              <a:rPr lang="it-IT" altLang="it-IT" sz="1500" b="1" dirty="0">
                <a:latin typeface="Verdana" pitchFamily="34" charset="0"/>
              </a:rPr>
              <a:t>               circ. 155/2010 e 32/2012</a:t>
            </a:r>
            <a:endParaRPr lang="it-IT" altLang="it-IT" sz="1500"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060" y="332656"/>
            <a:ext cx="1223604" cy="1499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4674" y="332656"/>
            <a:ext cx="2090117" cy="1512168"/>
          </a:xfrm>
          <a:prstGeom prst="rect">
            <a:avLst/>
          </a:prstGeom>
        </p:spPr>
      </p:pic>
    </p:spTree>
    <p:extLst>
      <p:ext uri="{BB962C8B-B14F-4D97-AF65-F5344CB8AC3E}">
        <p14:creationId xmlns:p14="http://schemas.microsoft.com/office/powerpoint/2010/main" val="2060327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numero diapositiva 1"/>
          <p:cNvSpPr>
            <a:spLocks noGrp="1"/>
          </p:cNvSpPr>
          <p:nvPr>
            <p:ph type="sldNum" sz="quarter" idx="10"/>
          </p:nvPr>
        </p:nvSpPr>
        <p:spPr>
          <a:xfrm>
            <a:off x="6229350" y="5600700"/>
            <a:ext cx="1428750" cy="342900"/>
          </a:xfrm>
          <a:noFill/>
        </p:spPr>
        <p:txBody>
          <a:bodyPr/>
          <a:lstStyle>
            <a:lvl1pPr eaLnBrk="0" hangingPunct="0">
              <a:defRPr sz="1200">
                <a:solidFill>
                  <a:schemeClr val="tx1"/>
                </a:solidFill>
                <a:latin typeface="Times New Roman" pitchFamily="18" charset="0"/>
              </a:defRPr>
            </a:lvl1pPr>
            <a:lvl2pPr marL="557213" indent="-214313" eaLnBrk="0" hangingPunct="0">
              <a:defRPr sz="1200">
                <a:solidFill>
                  <a:schemeClr val="tx1"/>
                </a:solidFill>
                <a:latin typeface="Times New Roman" pitchFamily="18" charset="0"/>
              </a:defRPr>
            </a:lvl2pPr>
            <a:lvl3pPr marL="857250" indent="-171450" eaLnBrk="0" hangingPunct="0">
              <a:defRPr sz="1200">
                <a:solidFill>
                  <a:schemeClr val="tx1"/>
                </a:solidFill>
                <a:latin typeface="Times New Roman" pitchFamily="18" charset="0"/>
              </a:defRPr>
            </a:lvl3pPr>
            <a:lvl4pPr marL="1200150" indent="-171450" eaLnBrk="0" hangingPunct="0">
              <a:defRPr sz="1200">
                <a:solidFill>
                  <a:schemeClr val="tx1"/>
                </a:solidFill>
                <a:latin typeface="Times New Roman" pitchFamily="18" charset="0"/>
              </a:defRPr>
            </a:lvl4pPr>
            <a:lvl5pPr marL="1543050" indent="-171450" eaLnBrk="0" hangingPunct="0">
              <a:defRPr sz="1200">
                <a:solidFill>
                  <a:schemeClr val="tx1"/>
                </a:solidFill>
                <a:latin typeface="Times New Roman" pitchFamily="18" charset="0"/>
              </a:defRPr>
            </a:lvl5pPr>
            <a:lvl6pPr marL="1885950" indent="-171450" eaLnBrk="0" fontAlgn="base" hangingPunct="0">
              <a:spcBef>
                <a:spcPct val="0"/>
              </a:spcBef>
              <a:spcAft>
                <a:spcPct val="0"/>
              </a:spcAft>
              <a:defRPr sz="1200">
                <a:solidFill>
                  <a:schemeClr val="tx1"/>
                </a:solidFill>
                <a:latin typeface="Times New Roman" pitchFamily="18" charset="0"/>
              </a:defRPr>
            </a:lvl6pPr>
            <a:lvl7pPr marL="2228850" indent="-171450" eaLnBrk="0" fontAlgn="base" hangingPunct="0">
              <a:spcBef>
                <a:spcPct val="0"/>
              </a:spcBef>
              <a:spcAft>
                <a:spcPct val="0"/>
              </a:spcAft>
              <a:defRPr sz="1200">
                <a:solidFill>
                  <a:schemeClr val="tx1"/>
                </a:solidFill>
                <a:latin typeface="Times New Roman" pitchFamily="18" charset="0"/>
              </a:defRPr>
            </a:lvl7pPr>
            <a:lvl8pPr marL="2571750" indent="-171450" eaLnBrk="0" fontAlgn="base" hangingPunct="0">
              <a:spcBef>
                <a:spcPct val="0"/>
              </a:spcBef>
              <a:spcAft>
                <a:spcPct val="0"/>
              </a:spcAft>
              <a:defRPr sz="1200">
                <a:solidFill>
                  <a:schemeClr val="tx1"/>
                </a:solidFill>
                <a:latin typeface="Times New Roman" pitchFamily="18" charset="0"/>
              </a:defRPr>
            </a:lvl8pPr>
            <a:lvl9pPr marL="2914650" indent="-171450" eaLnBrk="0" fontAlgn="base" hangingPunct="0">
              <a:spcBef>
                <a:spcPct val="0"/>
              </a:spcBef>
              <a:spcAft>
                <a:spcPct val="0"/>
              </a:spcAft>
              <a:defRPr sz="1200">
                <a:solidFill>
                  <a:schemeClr val="tx1"/>
                </a:solidFill>
                <a:latin typeface="Times New Roman" pitchFamily="18" charset="0"/>
              </a:defRPr>
            </a:lvl9pPr>
          </a:lstStyle>
          <a:p>
            <a:pPr eaLnBrk="1" hangingPunct="1"/>
            <a:fld id="{C9293DA1-9B76-40CD-B3E7-EFA22F7DF74A}" type="slidenum">
              <a:rPr lang="it-IT" altLang="it-IT" sz="1050"/>
              <a:pPr eaLnBrk="1" hangingPunct="1"/>
              <a:t>39</a:t>
            </a:fld>
            <a:endParaRPr lang="it-IT" altLang="it-IT" sz="1050"/>
          </a:p>
        </p:txBody>
      </p:sp>
      <p:sp>
        <p:nvSpPr>
          <p:cNvPr id="29699" name="Rettangolo 1"/>
          <p:cNvSpPr>
            <a:spLocks noChangeArrowheads="1"/>
          </p:cNvSpPr>
          <p:nvPr/>
        </p:nvSpPr>
        <p:spPr bwMode="auto">
          <a:xfrm>
            <a:off x="1980010" y="890589"/>
            <a:ext cx="615672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it-IT" altLang="it-IT" sz="1500" b="1">
                <a:latin typeface="Verdana" pitchFamily="34" charset="0"/>
              </a:rPr>
              <a:t>ULTERIORI MODIFICHE ED INTEGRAZIONI </a:t>
            </a:r>
          </a:p>
          <a:p>
            <a:pPr eaLnBrk="1" hangingPunct="1"/>
            <a:r>
              <a:rPr lang="it-IT" altLang="it-IT" sz="1200" b="1">
                <a:latin typeface="Verdana" pitchFamily="34" charset="0"/>
              </a:rPr>
              <a:t>                    Circolare 155 del 03/12/2010</a:t>
            </a:r>
            <a:endParaRPr lang="it-IT" altLang="it-IT" sz="1200"/>
          </a:p>
        </p:txBody>
      </p:sp>
      <p:sp>
        <p:nvSpPr>
          <p:cNvPr id="29700" name="AutoShape 2"/>
          <p:cNvSpPr>
            <a:spLocks noChangeArrowheads="1"/>
          </p:cNvSpPr>
          <p:nvPr/>
        </p:nvSpPr>
        <p:spPr bwMode="auto">
          <a:xfrm>
            <a:off x="4511279" y="3961895"/>
            <a:ext cx="2437209" cy="1353562"/>
          </a:xfrm>
          <a:prstGeom prst="roundRect">
            <a:avLst>
              <a:gd name="adj" fmla="val 16667"/>
            </a:avLst>
          </a:prstGeom>
          <a:solidFill>
            <a:schemeClr val="bg2">
              <a:alpha val="30196"/>
            </a:schemeClr>
          </a:solidFill>
          <a:ln w="9525" algn="ctr">
            <a:solidFill>
              <a:schemeClr val="tx1"/>
            </a:solidFill>
            <a:round/>
            <a:headEnd/>
            <a:tailEnd/>
          </a:ln>
          <a:effectLst/>
          <a:extLst/>
        </p:spPr>
        <p:txBody>
          <a:bodyPr anchor="ct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it-IT" altLang="it-IT" sz="1050" b="1" dirty="0">
                <a:latin typeface="Verdana" pitchFamily="34" charset="0"/>
              </a:rPr>
              <a:t>Il predetto diritto </a:t>
            </a:r>
            <a:r>
              <a:rPr lang="it-IT" altLang="it-IT" sz="1050" b="1" u="sng" dirty="0">
                <a:latin typeface="Verdana" pitchFamily="34" charset="0"/>
              </a:rPr>
              <a:t>non può essere riconosciuto a più di un lavoratore</a:t>
            </a:r>
            <a:r>
              <a:rPr lang="it-IT" altLang="it-IT" sz="1050" b="1" dirty="0">
                <a:latin typeface="Verdana" pitchFamily="34" charset="0"/>
              </a:rPr>
              <a:t> dipendente per l’assistenza alla stessa persona con handicap in situazione di gravità (REFERENTE UNICO)</a:t>
            </a:r>
          </a:p>
        </p:txBody>
      </p:sp>
      <p:sp>
        <p:nvSpPr>
          <p:cNvPr id="29701" name="AutoShape 2"/>
          <p:cNvSpPr>
            <a:spLocks noChangeArrowheads="1"/>
          </p:cNvSpPr>
          <p:nvPr/>
        </p:nvSpPr>
        <p:spPr bwMode="auto">
          <a:xfrm>
            <a:off x="1604964" y="3889267"/>
            <a:ext cx="2426494" cy="1353562"/>
          </a:xfrm>
          <a:prstGeom prst="roundRect">
            <a:avLst>
              <a:gd name="adj" fmla="val 16667"/>
            </a:avLst>
          </a:prstGeom>
          <a:solidFill>
            <a:schemeClr val="bg2">
              <a:alpha val="30196"/>
            </a:schemeClr>
          </a:solidFill>
          <a:ln w="9525" algn="ctr">
            <a:solidFill>
              <a:schemeClr val="tx1"/>
            </a:solidFill>
            <a:round/>
            <a:headEnd/>
            <a:tailEnd/>
          </a:ln>
          <a:effectLst/>
          <a:extLst/>
        </p:spPr>
        <p:txBody>
          <a:bodyPr anchor="ct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it-IT" altLang="it-IT" sz="1050" b="1" dirty="0">
                <a:latin typeface="Verdana" pitchFamily="34" charset="0"/>
              </a:rPr>
              <a:t>Per l’assistenza allo stesso figlio con handicap in situazione di gravità, il diritto è riconosciuto ad entrambi i genitori, anche adottivi, che possono</a:t>
            </a:r>
          </a:p>
          <a:p>
            <a:pPr eaLnBrk="1" hangingPunct="1"/>
            <a:r>
              <a:rPr lang="it-IT" altLang="it-IT" sz="1050" b="1" dirty="0">
                <a:latin typeface="Verdana" pitchFamily="34" charset="0"/>
              </a:rPr>
              <a:t>fruirne alternativamente»</a:t>
            </a:r>
          </a:p>
        </p:txBody>
      </p:sp>
      <p:sp>
        <p:nvSpPr>
          <p:cNvPr id="29702" name="Rettangolo 2"/>
          <p:cNvSpPr>
            <a:spLocks noChangeArrowheads="1"/>
          </p:cNvSpPr>
          <p:nvPr/>
        </p:nvSpPr>
        <p:spPr bwMode="auto">
          <a:xfrm>
            <a:off x="1490664" y="1863330"/>
            <a:ext cx="589002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it-IT" altLang="it-IT" sz="1200">
                <a:latin typeface="Verdana" pitchFamily="34" charset="0"/>
              </a:rPr>
              <a:t>“… </a:t>
            </a:r>
            <a:r>
              <a:rPr lang="it-IT" altLang="it-IT" sz="1200" i="1">
                <a:latin typeface="Verdana" pitchFamily="34" charset="0"/>
              </a:rPr>
              <a:t>Il predetto diritto non può essere riconosciuto a più di un lavoratore dipendente per l’assistenza alla stessa persona con handicap in situazione di gravità. Per l’assistenza allo stesso figlio con handicap in situazione di gravità, il diritto è riconosciuto ad entrambi i genitori, </a:t>
            </a:r>
            <a:r>
              <a:rPr lang="it-IT" altLang="it-IT" sz="1200" i="1" u="sng">
                <a:latin typeface="Verdana" pitchFamily="34" charset="0"/>
              </a:rPr>
              <a:t>anche adottivi</a:t>
            </a:r>
            <a:r>
              <a:rPr lang="it-IT" altLang="it-IT" sz="1200" i="1">
                <a:latin typeface="Verdana" pitchFamily="34" charset="0"/>
              </a:rPr>
              <a:t>, che possono fruirne alternativamente”…</a:t>
            </a:r>
          </a:p>
        </p:txBody>
      </p:sp>
      <p:sp>
        <p:nvSpPr>
          <p:cNvPr id="8" name="Freccia a destra 7"/>
          <p:cNvSpPr/>
          <p:nvPr/>
        </p:nvSpPr>
        <p:spPr bwMode="auto">
          <a:xfrm rot="8167640">
            <a:off x="2950369" y="3105150"/>
            <a:ext cx="733425" cy="363141"/>
          </a:xfrm>
          <a:prstGeom prst="rightArrow">
            <a:avLst/>
          </a:prstGeom>
          <a:solidFill>
            <a:schemeClr val="accent6">
              <a:lumMod val="60000"/>
              <a:lumOff val="40000"/>
            </a:schemeClr>
          </a:solidFill>
          <a:ln w="12700" cap="rnd" cmpd="sng" algn="ctr">
            <a:solidFill>
              <a:schemeClr val="tx1"/>
            </a:solidFill>
            <a:prstDash val="sysDot"/>
            <a:round/>
            <a:headEnd type="none" w="med" len="med"/>
            <a:tailEnd type="none" w="med" len="med"/>
          </a:ln>
          <a:effectLst/>
          <a:extLst/>
        </p:spPr>
        <p:txBody>
          <a:bodyPr/>
          <a:lstStyle/>
          <a:p>
            <a:pPr>
              <a:defRPr/>
            </a:pPr>
            <a:endParaRPr lang="it-IT" sz="1350"/>
          </a:p>
        </p:txBody>
      </p:sp>
      <p:sp>
        <p:nvSpPr>
          <p:cNvPr id="11" name="Freccia a destra 10"/>
          <p:cNvSpPr/>
          <p:nvPr/>
        </p:nvSpPr>
        <p:spPr bwMode="auto">
          <a:xfrm rot="2546036">
            <a:off x="5030391" y="3143250"/>
            <a:ext cx="733425" cy="363141"/>
          </a:xfrm>
          <a:prstGeom prst="rightArrow">
            <a:avLst/>
          </a:prstGeom>
          <a:solidFill>
            <a:schemeClr val="accent6">
              <a:lumMod val="60000"/>
              <a:lumOff val="40000"/>
            </a:schemeClr>
          </a:solidFill>
          <a:ln w="12700" cap="rnd" cmpd="sng" algn="ctr">
            <a:solidFill>
              <a:schemeClr val="tx1"/>
            </a:solidFill>
            <a:prstDash val="sysDot"/>
            <a:round/>
            <a:headEnd type="none" w="med" len="med"/>
            <a:tailEnd type="none" w="med" len="med"/>
          </a:ln>
          <a:effectLst/>
          <a:extLst/>
        </p:spPr>
        <p:txBody>
          <a:bodyPr/>
          <a:lstStyle/>
          <a:p>
            <a:pPr>
              <a:defRPr/>
            </a:pPr>
            <a:endParaRPr lang="it-IT" sz="1350"/>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060" y="332656"/>
            <a:ext cx="1223604" cy="1499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Immagin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4674" y="332656"/>
            <a:ext cx="2090117" cy="1512168"/>
          </a:xfrm>
          <a:prstGeom prst="rect">
            <a:avLst/>
          </a:prstGeom>
        </p:spPr>
      </p:pic>
    </p:spTree>
    <p:extLst>
      <p:ext uri="{BB962C8B-B14F-4D97-AF65-F5344CB8AC3E}">
        <p14:creationId xmlns:p14="http://schemas.microsoft.com/office/powerpoint/2010/main" val="2120120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332656"/>
            <a:ext cx="8640960" cy="6192688"/>
          </a:xfrm>
          <a:solidFill>
            <a:schemeClr val="bg2">
              <a:lumMod val="20000"/>
              <a:lumOff val="80000"/>
            </a:schemeClr>
          </a:solidFill>
        </p:spPr>
        <p:txBody>
          <a:bodyPr>
            <a:normAutofit fontScale="55000" lnSpcReduction="20000"/>
          </a:bodyPr>
          <a:lstStyle/>
          <a:p>
            <a:pPr algn="l"/>
            <a:endParaRPr lang="it-IT" dirty="0"/>
          </a:p>
          <a:p>
            <a:pPr algn="l"/>
            <a:endParaRPr lang="it-IT" dirty="0" smtClean="0"/>
          </a:p>
          <a:p>
            <a:pPr algn="l"/>
            <a:r>
              <a:rPr lang="it-IT" dirty="0" smtClean="0"/>
              <a:t>	</a:t>
            </a:r>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r>
              <a:rPr lang="it-IT" dirty="0" smtClean="0"/>
              <a:t>			   </a:t>
            </a:r>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r>
              <a:rPr lang="it-IT" dirty="0"/>
              <a:t>	</a:t>
            </a:r>
            <a:r>
              <a:rPr lang="it-IT" dirty="0" smtClean="0"/>
              <a:t>		    </a:t>
            </a:r>
          </a:p>
          <a:p>
            <a:pPr algn="l"/>
            <a:r>
              <a:rPr lang="it-IT" sz="2600" dirty="0" smtClean="0"/>
              <a:t>			   </a:t>
            </a:r>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endParaRPr lang="it-IT" dirty="0" smtClean="0"/>
          </a:p>
          <a:p>
            <a:pPr algn="l"/>
            <a:endParaRPr lang="it-IT" dirty="0"/>
          </a:p>
          <a:p>
            <a:pPr algn="l"/>
            <a:endParaRPr lang="it-IT" dirty="0" smtClean="0"/>
          </a:p>
          <a:p>
            <a:pPr algn="l"/>
            <a:endParaRPr lang="it-IT" sz="2900" dirty="0" smtClean="0"/>
          </a:p>
          <a:p>
            <a:pPr algn="l"/>
            <a:endParaRPr lang="it-IT" sz="2900" dirty="0"/>
          </a:p>
          <a:p>
            <a:pPr algn="l"/>
            <a:endParaRPr lang="it-IT" sz="2900" dirty="0" smtClean="0"/>
          </a:p>
          <a:p>
            <a:pPr algn="l"/>
            <a:endParaRPr lang="it-IT" sz="2900" dirty="0"/>
          </a:p>
          <a:p>
            <a:pPr algn="l"/>
            <a:endParaRPr lang="it-IT" sz="2900" dirty="0" smtClean="0"/>
          </a:p>
          <a:p>
            <a:pPr algn="l"/>
            <a:endParaRPr lang="it-IT" sz="2900" dirty="0"/>
          </a:p>
          <a:p>
            <a:pPr algn="l"/>
            <a:endParaRPr lang="it-IT" sz="2900" dirty="0" smtClean="0"/>
          </a:p>
          <a:p>
            <a:pPr algn="l"/>
            <a:endParaRPr lang="it-IT" sz="2900" dirty="0"/>
          </a:p>
          <a:p>
            <a:pPr algn="l"/>
            <a:r>
              <a:rPr lang="it-IT" dirty="0" smtClean="0"/>
              <a:t>	 </a:t>
            </a:r>
          </a:p>
          <a:p>
            <a:pPr algn="ctr"/>
            <a:endParaRPr lang="it-IT" dirty="0"/>
          </a:p>
        </p:txBody>
      </p:sp>
      <p:sp>
        <p:nvSpPr>
          <p:cNvPr id="5" name="Fumetto 4 4"/>
          <p:cNvSpPr/>
          <p:nvPr/>
        </p:nvSpPr>
        <p:spPr>
          <a:xfrm>
            <a:off x="1619672" y="332656"/>
            <a:ext cx="4084798" cy="203921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prstClr val="white"/>
                </a:solidFill>
              </a:rPr>
              <a:t>IO SONO UNA LAVORATRICE DIPENDENTE </a:t>
            </a:r>
            <a:endParaRPr lang="it-IT" dirty="0">
              <a:solidFill>
                <a:prstClr val="white"/>
              </a:solidFill>
            </a:endParaRP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708920"/>
            <a:ext cx="26860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539552" y="2420888"/>
            <a:ext cx="8208912" cy="3508653"/>
          </a:xfrm>
          <a:prstGeom prst="rect">
            <a:avLst/>
          </a:prstGeom>
        </p:spPr>
        <p:txBody>
          <a:bodyPr wrap="square">
            <a:spAutoFit/>
          </a:bodyPr>
          <a:lstStyle/>
          <a:p>
            <a:pPr marL="3055938"/>
            <a:r>
              <a:rPr lang="it-IT" sz="1200" dirty="0">
                <a:solidFill>
                  <a:prstClr val="black"/>
                </a:solidFill>
              </a:rPr>
              <a:t>Le lavoratrici dipendenti devono obbligatoriamente astenersi dal lavoro nei seguenti periodi:</a:t>
            </a:r>
          </a:p>
          <a:p>
            <a:endParaRPr lang="it-IT" sz="1200" dirty="0">
              <a:solidFill>
                <a:prstClr val="black"/>
              </a:solidFill>
            </a:endParaRPr>
          </a:p>
          <a:p>
            <a:pPr marL="3317875" indent="-263525">
              <a:spcAft>
                <a:spcPts val="600"/>
              </a:spcAft>
              <a:buFontTx/>
              <a:buAutoNum type="alphaLcParenR"/>
            </a:pPr>
            <a:r>
              <a:rPr lang="it-IT" sz="1200" dirty="0" smtClean="0">
                <a:solidFill>
                  <a:prstClr val="black"/>
                </a:solidFill>
              </a:rPr>
              <a:t>2 </a:t>
            </a:r>
            <a:r>
              <a:rPr lang="it-IT" sz="1200" dirty="0">
                <a:solidFill>
                  <a:prstClr val="black"/>
                </a:solidFill>
              </a:rPr>
              <a:t>mesi prima e 3 mesi dopo la data presunta parto;</a:t>
            </a:r>
          </a:p>
          <a:p>
            <a:pPr marL="3317875" indent="-263525">
              <a:spcAft>
                <a:spcPts val="600"/>
              </a:spcAft>
              <a:buFontTx/>
              <a:buAutoNum type="alphaLcParenR"/>
            </a:pPr>
            <a:r>
              <a:rPr lang="it-IT" sz="1200" dirty="0">
                <a:solidFill>
                  <a:prstClr val="black"/>
                </a:solidFill>
              </a:rPr>
              <a:t>1 mese prima e 4 mesi dopo la data presunta parto in caso di richiesta di </a:t>
            </a:r>
            <a:r>
              <a:rPr lang="it-IT" sz="1200" dirty="0" smtClean="0">
                <a:solidFill>
                  <a:prstClr val="black"/>
                </a:solidFill>
              </a:rPr>
              <a:t>flessibilità;</a:t>
            </a:r>
            <a:endParaRPr lang="it-IT" sz="1200" dirty="0">
              <a:solidFill>
                <a:prstClr val="black"/>
              </a:solidFill>
            </a:endParaRPr>
          </a:p>
          <a:p>
            <a:pPr marL="3317875" indent="-263525">
              <a:spcAft>
                <a:spcPts val="600"/>
              </a:spcAft>
              <a:buFontTx/>
              <a:buAutoNum type="alphaLcParenR"/>
            </a:pPr>
            <a:r>
              <a:rPr lang="it-IT" sz="1200" dirty="0">
                <a:solidFill>
                  <a:prstClr val="black"/>
                </a:solidFill>
              </a:rPr>
              <a:t>a</a:t>
            </a:r>
            <a:r>
              <a:rPr lang="it-IT" sz="1200" dirty="0" smtClean="0">
                <a:solidFill>
                  <a:prstClr val="black"/>
                </a:solidFill>
              </a:rPr>
              <a:t>nche per </a:t>
            </a:r>
            <a:r>
              <a:rPr lang="it-IT" sz="1200" dirty="0">
                <a:solidFill>
                  <a:prstClr val="black"/>
                </a:solidFill>
              </a:rPr>
              <a:t>il periodo intercorrente tra la data presunta e la data effettiva del </a:t>
            </a:r>
            <a:r>
              <a:rPr lang="it-IT" sz="1200" dirty="0" smtClean="0">
                <a:solidFill>
                  <a:prstClr val="black"/>
                </a:solidFill>
              </a:rPr>
              <a:t>parto, ove </a:t>
            </a:r>
            <a:r>
              <a:rPr lang="it-IT" sz="1200" dirty="0">
                <a:solidFill>
                  <a:prstClr val="black"/>
                </a:solidFill>
              </a:rPr>
              <a:t>il parto avvenga oltre tale </a:t>
            </a:r>
            <a:r>
              <a:rPr lang="it-IT" sz="1200" dirty="0" smtClean="0">
                <a:solidFill>
                  <a:prstClr val="black"/>
                </a:solidFill>
              </a:rPr>
              <a:t>data;</a:t>
            </a:r>
          </a:p>
          <a:p>
            <a:pPr marL="3054350">
              <a:spcAft>
                <a:spcPts val="600"/>
              </a:spcAft>
            </a:pPr>
            <a:endParaRPr lang="it-IT" sz="1200" dirty="0" smtClean="0">
              <a:solidFill>
                <a:prstClr val="black"/>
              </a:solidFill>
            </a:endParaRPr>
          </a:p>
          <a:p>
            <a:pPr marL="263525" indent="-263525">
              <a:spcAft>
                <a:spcPts val="600"/>
              </a:spcAft>
            </a:pPr>
            <a:r>
              <a:rPr lang="it-IT" sz="1200" dirty="0" smtClean="0">
                <a:solidFill>
                  <a:prstClr val="black"/>
                </a:solidFill>
              </a:rPr>
              <a:t>d)	durante </a:t>
            </a:r>
            <a:r>
              <a:rPr lang="it-IT" sz="1200" dirty="0">
                <a:solidFill>
                  <a:prstClr val="black"/>
                </a:solidFill>
              </a:rPr>
              <a:t>i giorni non goduti prima del parto, qualora il parto avvenga in data anticipata rispetto a quella presunta anche </a:t>
            </a:r>
            <a:r>
              <a:rPr lang="it-IT" sz="1200" dirty="0" smtClean="0">
                <a:solidFill>
                  <a:prstClr val="black"/>
                </a:solidFill>
              </a:rPr>
              <a:t>laddove il periodo superi </a:t>
            </a:r>
            <a:r>
              <a:rPr lang="it-IT" sz="1200" dirty="0">
                <a:solidFill>
                  <a:prstClr val="black"/>
                </a:solidFill>
              </a:rPr>
              <a:t>il limite complessivo di cinque mesi</a:t>
            </a:r>
            <a:r>
              <a:rPr lang="it-IT" sz="1200" dirty="0" smtClean="0">
                <a:solidFill>
                  <a:prstClr val="black"/>
                </a:solidFill>
              </a:rPr>
              <a:t>; ( circ. 69/2016)</a:t>
            </a:r>
            <a:endParaRPr lang="it-IT" sz="1200" dirty="0">
              <a:solidFill>
                <a:prstClr val="black"/>
              </a:solidFill>
            </a:endParaRPr>
          </a:p>
          <a:p>
            <a:pPr marL="263525" indent="-263525">
              <a:spcAft>
                <a:spcPts val="600"/>
              </a:spcAft>
            </a:pPr>
            <a:r>
              <a:rPr lang="it-IT" sz="1200" dirty="0">
                <a:solidFill>
                  <a:prstClr val="black"/>
                </a:solidFill>
              </a:rPr>
              <a:t>e</a:t>
            </a:r>
            <a:r>
              <a:rPr lang="it-IT" sz="1200" dirty="0" smtClean="0">
                <a:solidFill>
                  <a:prstClr val="black"/>
                </a:solidFill>
              </a:rPr>
              <a:t>)	per </a:t>
            </a:r>
            <a:r>
              <a:rPr lang="it-IT" sz="1200" dirty="0">
                <a:solidFill>
                  <a:prstClr val="black"/>
                </a:solidFill>
              </a:rPr>
              <a:t>l’ulteriore periodo </a:t>
            </a:r>
            <a:r>
              <a:rPr lang="it-IT" sz="1200" dirty="0" err="1">
                <a:solidFill>
                  <a:prstClr val="black"/>
                </a:solidFill>
              </a:rPr>
              <a:t>pre</a:t>
            </a:r>
            <a:r>
              <a:rPr lang="it-IT" sz="1200" dirty="0">
                <a:solidFill>
                  <a:prstClr val="black"/>
                </a:solidFill>
              </a:rPr>
              <a:t> e post parto così come determinato dalla DTL in caso di lavori che, in relazione all'avanzato stato di gravidanza, siano da ritenersi gravosi o pregiudizievoli</a:t>
            </a:r>
            <a:r>
              <a:rPr lang="it-IT" sz="1200" dirty="0" smtClean="0">
                <a:solidFill>
                  <a:prstClr val="black"/>
                </a:solidFill>
              </a:rPr>
              <a:t>; (circ. 62/2010 punto 3)</a:t>
            </a:r>
            <a:endParaRPr lang="it-IT" sz="1200" dirty="0">
              <a:solidFill>
                <a:prstClr val="black"/>
              </a:solidFill>
            </a:endParaRPr>
          </a:p>
          <a:p>
            <a:pPr marL="263525" indent="-263525">
              <a:spcAft>
                <a:spcPts val="600"/>
              </a:spcAft>
              <a:buAutoNum type="alphaLcParenR" startAt="6"/>
            </a:pPr>
            <a:r>
              <a:rPr lang="it-IT" sz="1200" dirty="0" smtClean="0">
                <a:solidFill>
                  <a:prstClr val="black"/>
                </a:solidFill>
              </a:rPr>
              <a:t>per </a:t>
            </a:r>
            <a:r>
              <a:rPr lang="it-IT" sz="1200" dirty="0">
                <a:solidFill>
                  <a:prstClr val="black"/>
                </a:solidFill>
              </a:rPr>
              <a:t>l’ulteriore periodo </a:t>
            </a:r>
            <a:r>
              <a:rPr lang="it-IT" sz="1200" dirty="0" err="1">
                <a:solidFill>
                  <a:prstClr val="black"/>
                </a:solidFill>
              </a:rPr>
              <a:t>pre</a:t>
            </a:r>
            <a:r>
              <a:rPr lang="it-IT" sz="1200" dirty="0">
                <a:solidFill>
                  <a:prstClr val="black"/>
                </a:solidFill>
              </a:rPr>
              <a:t> parto disposto dalla ASL nel caso di gravi complicanze della gravidanza o di persistenti forme morbose che si presume possano essere aggravate dallo stato di </a:t>
            </a:r>
            <a:r>
              <a:rPr lang="it-IT" sz="1200" dirty="0" smtClean="0">
                <a:solidFill>
                  <a:prstClr val="black"/>
                </a:solidFill>
              </a:rPr>
              <a:t>gravidanza</a:t>
            </a:r>
            <a:r>
              <a:rPr lang="it-IT" sz="1200" dirty="0">
                <a:solidFill>
                  <a:prstClr val="black"/>
                </a:solidFill>
              </a:rPr>
              <a:t>.</a:t>
            </a:r>
            <a:endParaRPr lang="it-IT" sz="1200" dirty="0" smtClean="0">
              <a:solidFill>
                <a:prstClr val="black"/>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32656"/>
            <a:ext cx="1224136" cy="1500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41325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numero diapositiva 3"/>
          <p:cNvSpPr txBox="1">
            <a:spLocks noGrp="1"/>
          </p:cNvSpPr>
          <p:nvPr/>
        </p:nvSpPr>
        <p:spPr bwMode="auto">
          <a:xfrm>
            <a:off x="6255544" y="5699522"/>
            <a:ext cx="16002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r" eaLnBrk="1" hangingPunct="1"/>
            <a:r>
              <a:rPr lang="it-IT" altLang="it-IT" sz="1050" b="1"/>
              <a:t>N.  </a:t>
            </a:r>
            <a:fld id="{5BEBF3E1-17C4-4052-AEF5-E3982F9A3A62}" type="slidenum">
              <a:rPr lang="it-IT" altLang="it-IT" sz="1050" b="1"/>
              <a:pPr algn="r" eaLnBrk="1" hangingPunct="1"/>
              <a:t>40</a:t>
            </a:fld>
            <a:endParaRPr lang="it-IT" altLang="it-IT" sz="1050" b="1"/>
          </a:p>
        </p:txBody>
      </p:sp>
      <p:sp>
        <p:nvSpPr>
          <p:cNvPr id="39939" name="AutoShape 2"/>
          <p:cNvSpPr>
            <a:spLocks noChangeArrowheads="1"/>
          </p:cNvSpPr>
          <p:nvPr/>
        </p:nvSpPr>
        <p:spPr bwMode="auto">
          <a:xfrm>
            <a:off x="1497808" y="2050387"/>
            <a:ext cx="6213872" cy="3090208"/>
          </a:xfrm>
          <a:prstGeom prst="roundRect">
            <a:avLst>
              <a:gd name="adj" fmla="val 16667"/>
            </a:avLst>
          </a:prstGeom>
          <a:solidFill>
            <a:schemeClr val="bg2">
              <a:alpha val="30196"/>
            </a:schemeClr>
          </a:solidFill>
          <a:ln w="9525" algn="ctr">
            <a:solidFill>
              <a:schemeClr val="tx1"/>
            </a:solidFill>
            <a:round/>
            <a:headEnd/>
            <a:tailEnd/>
          </a:ln>
          <a:effectLst/>
          <a:extLst/>
        </p:spPr>
        <p:txBody>
          <a:bodyPr anchor="ctr">
            <a:spAutoFit/>
          </a:bodyPr>
          <a:lstStyle/>
          <a:p>
            <a:pPr>
              <a:defRPr/>
            </a:pPr>
            <a:r>
              <a:rPr lang="it-IT" sz="1350" b="1" dirty="0">
                <a:latin typeface="Verdana" pitchFamily="34" charset="0"/>
              </a:rPr>
              <a:t>                                    CIRC. 155/2010</a:t>
            </a:r>
          </a:p>
          <a:p>
            <a:pPr>
              <a:defRPr/>
            </a:pPr>
            <a:endParaRPr lang="it-IT" sz="1350" b="1" dirty="0">
              <a:latin typeface="Verdana" pitchFamily="34" charset="0"/>
            </a:endParaRPr>
          </a:p>
          <a:p>
            <a:pPr marL="214313" indent="-214313">
              <a:buFont typeface="Wingdings" pitchFamily="2" charset="2"/>
              <a:buChar char="Ø"/>
              <a:defRPr/>
            </a:pPr>
            <a:endParaRPr lang="it-IT" sz="1350" dirty="0">
              <a:latin typeface="Verdana" pitchFamily="34" charset="0"/>
            </a:endParaRPr>
          </a:p>
          <a:p>
            <a:pPr marL="214313" indent="-214313">
              <a:buFont typeface="Wingdings" pitchFamily="2" charset="2"/>
              <a:buChar char="Ø"/>
              <a:defRPr/>
            </a:pPr>
            <a:r>
              <a:rPr lang="it-IT" sz="1350" dirty="0">
                <a:latin typeface="Verdana" pitchFamily="34" charset="0"/>
              </a:rPr>
              <a:t>Il richiedente deve avere </a:t>
            </a:r>
            <a:r>
              <a:rPr lang="it-IT" sz="1350" u="sng" dirty="0">
                <a:latin typeface="Verdana" pitchFamily="34" charset="0"/>
              </a:rPr>
              <a:t>un rapporto di lavoro in essere</a:t>
            </a:r>
            <a:r>
              <a:rPr lang="it-IT" sz="1350" dirty="0">
                <a:latin typeface="Verdana" pitchFamily="34" charset="0"/>
              </a:rPr>
              <a:t>;</a:t>
            </a:r>
          </a:p>
          <a:p>
            <a:pPr marL="214313" indent="-214313">
              <a:buFont typeface="Wingdings" pitchFamily="2" charset="2"/>
              <a:buChar char="Ø"/>
              <a:defRPr/>
            </a:pPr>
            <a:endParaRPr lang="it-IT" sz="1350" dirty="0">
              <a:latin typeface="Verdana" pitchFamily="34" charset="0"/>
            </a:endParaRPr>
          </a:p>
          <a:p>
            <a:pPr marL="214313" indent="-214313">
              <a:buFont typeface="Wingdings" pitchFamily="2" charset="2"/>
              <a:buChar char="Ø"/>
              <a:defRPr/>
            </a:pPr>
            <a:endParaRPr lang="it-IT" sz="1350" dirty="0">
              <a:latin typeface="Verdana" pitchFamily="34" charset="0"/>
            </a:endParaRPr>
          </a:p>
          <a:p>
            <a:pPr marL="214313" indent="-214313">
              <a:buFont typeface="Wingdings" pitchFamily="2" charset="2"/>
              <a:buChar char="Ø"/>
              <a:defRPr/>
            </a:pPr>
            <a:r>
              <a:rPr lang="it-IT" sz="1350" dirty="0">
                <a:latin typeface="Verdana" pitchFamily="34" charset="0"/>
              </a:rPr>
              <a:t>La persona in situazione di disabilità grave </a:t>
            </a:r>
            <a:r>
              <a:rPr lang="it-IT" sz="1350" u="sng" dirty="0">
                <a:latin typeface="Verdana" pitchFamily="34" charset="0"/>
              </a:rPr>
              <a:t>non deve essere ricoverata a tempo pieno  </a:t>
            </a:r>
            <a:r>
              <a:rPr lang="it-IT" sz="1350" dirty="0">
                <a:latin typeface="Verdana" pitchFamily="34" charset="0"/>
              </a:rPr>
              <a:t>(per </a:t>
            </a:r>
            <a:r>
              <a:rPr lang="it-IT" sz="1350" b="1" dirty="0">
                <a:latin typeface="Verdana" pitchFamily="34" charset="0"/>
              </a:rPr>
              <a:t>ricovero a tempo pieno</a:t>
            </a:r>
            <a:r>
              <a:rPr lang="it-IT" sz="1350" dirty="0">
                <a:latin typeface="Verdana" pitchFamily="34" charset="0"/>
              </a:rPr>
              <a:t> si intende quello, per le intere ventiquattro ore, presso strutture ospedaliere o simili, pubbliche o private, che assicurano assistenza sanitaria continuativa).</a:t>
            </a:r>
          </a:p>
          <a:p>
            <a:pPr marL="214313" indent="-214313">
              <a:buFont typeface="Wingdings" pitchFamily="2" charset="2"/>
              <a:buChar char="Ø"/>
              <a:defRPr/>
            </a:pPr>
            <a:endParaRPr lang="it-IT" sz="1350" dirty="0">
              <a:latin typeface="Verdana" pitchFamily="34" charset="0"/>
            </a:endParaRPr>
          </a:p>
          <a:p>
            <a:pPr>
              <a:defRPr/>
            </a:pPr>
            <a:r>
              <a:rPr lang="it-IT" sz="1350" b="1" dirty="0">
                <a:latin typeface="Verdana" pitchFamily="34" charset="0"/>
              </a:rPr>
              <a:t>    </a:t>
            </a:r>
            <a:endParaRPr lang="en-US" sz="1350" strike="sngStrike" dirty="0">
              <a:latin typeface="Verdana" pitchFamily="34" charset="0"/>
            </a:endParaRPr>
          </a:p>
        </p:txBody>
      </p:sp>
      <p:sp>
        <p:nvSpPr>
          <p:cNvPr id="39940" name="Text Box 3"/>
          <p:cNvSpPr txBox="1">
            <a:spLocks noChangeArrowheads="1"/>
          </p:cNvSpPr>
          <p:nvPr/>
        </p:nvSpPr>
        <p:spPr bwMode="auto">
          <a:xfrm>
            <a:off x="1259632" y="837009"/>
            <a:ext cx="626387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eaLnBrk="1" hangingPunct="1">
              <a:spcBef>
                <a:spcPct val="50000"/>
              </a:spcBef>
            </a:pPr>
            <a:r>
              <a:rPr lang="it-IT" altLang="it-IT" sz="1500" b="1" dirty="0">
                <a:latin typeface="Verdana" pitchFamily="34" charset="0"/>
              </a:rPr>
              <a:t>Presupposti oggettivi </a:t>
            </a:r>
            <a:endParaRPr lang="it-IT" altLang="it-IT" sz="1500" b="1" dirty="0" smtClean="0">
              <a:latin typeface="Verdana" pitchFamily="34" charset="0"/>
            </a:endParaRPr>
          </a:p>
          <a:p>
            <a:pPr algn="ctr" eaLnBrk="1" hangingPunct="1">
              <a:spcBef>
                <a:spcPct val="50000"/>
              </a:spcBef>
            </a:pPr>
            <a:r>
              <a:rPr lang="it-IT" altLang="it-IT" sz="1500" b="1" dirty="0" smtClean="0">
                <a:latin typeface="Verdana" pitchFamily="34" charset="0"/>
              </a:rPr>
              <a:t>per </a:t>
            </a:r>
            <a:r>
              <a:rPr lang="it-IT" altLang="it-IT" sz="1500" b="1" dirty="0">
                <a:latin typeface="Verdana" pitchFamily="34" charset="0"/>
              </a:rPr>
              <a:t>il riconoscimenti dei permessi</a:t>
            </a:r>
          </a:p>
          <a:p>
            <a:pPr algn="ctr" eaLnBrk="1" hangingPunct="1">
              <a:spcBef>
                <a:spcPct val="50000"/>
              </a:spcBef>
            </a:pPr>
            <a:r>
              <a:rPr lang="it-IT" altLang="it-IT" sz="1500" b="1" dirty="0">
                <a:latin typeface="Verdana" pitchFamily="34" charset="0"/>
              </a:rPr>
              <a:t>                              </a:t>
            </a:r>
            <a:endParaRPr lang="it-IT" altLang="it-IT" sz="1350" b="1" dirty="0">
              <a:latin typeface="Verdana"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060" y="332656"/>
            <a:ext cx="1223604" cy="1499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4674" y="332656"/>
            <a:ext cx="2090117" cy="1512168"/>
          </a:xfrm>
          <a:prstGeom prst="rect">
            <a:avLst/>
          </a:prstGeom>
        </p:spPr>
      </p:pic>
    </p:spTree>
    <p:extLst>
      <p:ext uri="{BB962C8B-B14F-4D97-AF65-F5344CB8AC3E}">
        <p14:creationId xmlns:p14="http://schemas.microsoft.com/office/powerpoint/2010/main" val="2064131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numero diapositiva 3"/>
          <p:cNvSpPr txBox="1">
            <a:spLocks noGrp="1"/>
          </p:cNvSpPr>
          <p:nvPr/>
        </p:nvSpPr>
        <p:spPr bwMode="auto">
          <a:xfrm>
            <a:off x="6255544" y="5699522"/>
            <a:ext cx="16002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r" eaLnBrk="1" hangingPunct="1"/>
            <a:r>
              <a:rPr lang="it-IT" altLang="it-IT" sz="1050" b="1"/>
              <a:t>N.  </a:t>
            </a:r>
            <a:fld id="{5BEBF3E1-17C4-4052-AEF5-E3982F9A3A62}" type="slidenum">
              <a:rPr lang="it-IT" altLang="it-IT" sz="1050" b="1"/>
              <a:pPr algn="r" eaLnBrk="1" hangingPunct="1"/>
              <a:t>41</a:t>
            </a:fld>
            <a:endParaRPr lang="it-IT" altLang="it-IT" sz="1050" b="1"/>
          </a:p>
        </p:txBody>
      </p:sp>
      <p:sp>
        <p:nvSpPr>
          <p:cNvPr id="39939" name="AutoShape 2"/>
          <p:cNvSpPr>
            <a:spLocks noChangeArrowheads="1"/>
          </p:cNvSpPr>
          <p:nvPr/>
        </p:nvSpPr>
        <p:spPr bwMode="auto">
          <a:xfrm>
            <a:off x="1497808" y="1473734"/>
            <a:ext cx="6213872" cy="4009608"/>
          </a:xfrm>
          <a:prstGeom prst="roundRect">
            <a:avLst>
              <a:gd name="adj" fmla="val 16667"/>
            </a:avLst>
          </a:prstGeom>
          <a:solidFill>
            <a:schemeClr val="bg2">
              <a:alpha val="30196"/>
            </a:schemeClr>
          </a:solidFill>
          <a:ln w="9525" algn="ctr">
            <a:solidFill>
              <a:schemeClr val="tx1"/>
            </a:solidFill>
            <a:round/>
            <a:headEnd/>
            <a:tailEnd/>
          </a:ln>
          <a:effectLst/>
          <a:extLst/>
        </p:spPr>
        <p:txBody>
          <a:bodyPr anchor="ctr">
            <a:spAutoFit/>
          </a:bodyPr>
          <a:lstStyle/>
          <a:p>
            <a:pPr marL="214313" indent="-214313">
              <a:buFont typeface="Wingdings" pitchFamily="2" charset="2"/>
              <a:buChar char="Ø"/>
              <a:defRPr/>
            </a:pPr>
            <a:endParaRPr lang="it-IT" sz="1350" dirty="0">
              <a:latin typeface="Verdana" pitchFamily="34" charset="0"/>
            </a:endParaRPr>
          </a:p>
          <a:p>
            <a:pPr>
              <a:defRPr/>
            </a:pPr>
            <a:r>
              <a:rPr lang="it-IT" sz="1350" b="1" dirty="0">
                <a:latin typeface="Verdana" pitchFamily="34" charset="0"/>
              </a:rPr>
              <a:t>                                          ECCEZIONI</a:t>
            </a:r>
            <a:r>
              <a:rPr lang="it-IT" sz="1350" dirty="0">
                <a:latin typeface="Verdana" pitchFamily="34" charset="0"/>
              </a:rPr>
              <a:t> </a:t>
            </a:r>
          </a:p>
          <a:p>
            <a:pPr>
              <a:defRPr/>
            </a:pPr>
            <a:endParaRPr lang="it-IT" sz="1350" dirty="0">
              <a:latin typeface="Verdana" pitchFamily="34" charset="0"/>
            </a:endParaRPr>
          </a:p>
          <a:p>
            <a:pPr>
              <a:defRPr/>
            </a:pPr>
            <a:endParaRPr lang="it-IT" sz="1350" dirty="0">
              <a:latin typeface="Verdana" pitchFamily="34" charset="0"/>
            </a:endParaRPr>
          </a:p>
          <a:p>
            <a:pPr marL="214313" indent="-214313">
              <a:buFont typeface="Wingdings" panose="05000000000000000000" pitchFamily="2" charset="2"/>
              <a:buChar char="q"/>
              <a:defRPr/>
            </a:pPr>
            <a:r>
              <a:rPr lang="it-IT" sz="1350" u="sng" dirty="0">
                <a:latin typeface="Verdana" pitchFamily="34" charset="0"/>
              </a:rPr>
              <a:t>Interruzione del ricovero </a:t>
            </a:r>
            <a:r>
              <a:rPr lang="it-IT" sz="1350" dirty="0">
                <a:latin typeface="Verdana" pitchFamily="34" charset="0"/>
              </a:rPr>
              <a:t>a tempo pieno per necessità del disabile in situazione di gravità di recarsi al di fuori della struttura che lo ospita per effettuare visite e terapie appositamente certificate (msg n.14480 del 28 maggio 2010);</a:t>
            </a:r>
            <a:r>
              <a:rPr lang="en-US" sz="1350" dirty="0">
                <a:latin typeface="Verdana" pitchFamily="34" charset="0"/>
              </a:rPr>
              <a:t> </a:t>
            </a:r>
          </a:p>
          <a:p>
            <a:pPr marL="214313" indent="-214313">
              <a:buFont typeface="Wingdings" panose="05000000000000000000" pitchFamily="2" charset="2"/>
              <a:buChar char="q"/>
              <a:defRPr/>
            </a:pPr>
            <a:endParaRPr lang="en-US" sz="1350" dirty="0">
              <a:latin typeface="Verdana" pitchFamily="34" charset="0"/>
            </a:endParaRPr>
          </a:p>
          <a:p>
            <a:pPr marL="214313" indent="-214313">
              <a:buFont typeface="Wingdings" panose="05000000000000000000" pitchFamily="2" charset="2"/>
              <a:buChar char="q"/>
              <a:defRPr/>
            </a:pPr>
            <a:r>
              <a:rPr lang="it-IT" sz="1350" dirty="0">
                <a:latin typeface="Verdana" pitchFamily="34" charset="0"/>
              </a:rPr>
              <a:t>ricovero a tempo pieno di un disabile in situazione di gravità in </a:t>
            </a:r>
            <a:r>
              <a:rPr lang="it-IT" sz="1350" u="sng" dirty="0">
                <a:latin typeface="Verdana" pitchFamily="34" charset="0"/>
              </a:rPr>
              <a:t>stato vegetativo persistente e/o con prognosi infausta a breve termine</a:t>
            </a:r>
            <a:r>
              <a:rPr lang="it-IT" sz="1350" dirty="0">
                <a:latin typeface="Verdana" pitchFamily="34" charset="0"/>
              </a:rPr>
              <a:t>;</a:t>
            </a:r>
          </a:p>
          <a:p>
            <a:pPr marL="214313" indent="-214313">
              <a:buFont typeface="Wingdings" panose="05000000000000000000" pitchFamily="2" charset="2"/>
              <a:buChar char="q"/>
              <a:defRPr/>
            </a:pPr>
            <a:endParaRPr lang="en-US" sz="1350" dirty="0">
              <a:latin typeface="Verdana" pitchFamily="34" charset="0"/>
            </a:endParaRPr>
          </a:p>
          <a:p>
            <a:pPr marL="214313" indent="-214313">
              <a:buFont typeface="Wingdings" panose="05000000000000000000" pitchFamily="2" charset="2"/>
              <a:buChar char="q"/>
              <a:defRPr/>
            </a:pPr>
            <a:r>
              <a:rPr lang="it-IT" sz="1350" dirty="0">
                <a:latin typeface="Verdana" pitchFamily="34" charset="0"/>
              </a:rPr>
              <a:t>ricovero a tempo pieno di soggetto con disabilità in situazione di gravità per il quale risulti documentato dai sanitari della struttura ospedaliera </a:t>
            </a:r>
            <a:r>
              <a:rPr lang="it-IT" sz="1350" u="sng" dirty="0">
                <a:latin typeface="Verdana" pitchFamily="34" charset="0"/>
              </a:rPr>
              <a:t>il bisogno di assistenza da parte di un genitore o di un familiare</a:t>
            </a:r>
            <a:r>
              <a:rPr lang="it-IT" sz="1350" dirty="0">
                <a:latin typeface="Verdana" pitchFamily="34" charset="0"/>
              </a:rPr>
              <a:t>. </a:t>
            </a:r>
            <a:endParaRPr lang="en-US" sz="1350" strike="sngStrike" dirty="0">
              <a:latin typeface="Verdana" pitchFamily="34" charset="0"/>
            </a:endParaRPr>
          </a:p>
        </p:txBody>
      </p:sp>
      <p:sp>
        <p:nvSpPr>
          <p:cNvPr id="39940" name="Text Box 3"/>
          <p:cNvSpPr txBox="1">
            <a:spLocks noChangeArrowheads="1"/>
          </p:cNvSpPr>
          <p:nvPr/>
        </p:nvSpPr>
        <p:spPr bwMode="auto">
          <a:xfrm>
            <a:off x="1619672" y="837009"/>
            <a:ext cx="626387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eaLnBrk="1" hangingPunct="1">
              <a:spcBef>
                <a:spcPct val="50000"/>
              </a:spcBef>
            </a:pPr>
            <a:r>
              <a:rPr lang="it-IT" altLang="it-IT" sz="1500" b="1" dirty="0">
                <a:latin typeface="Verdana" pitchFamily="34" charset="0"/>
              </a:rPr>
              <a:t>Presupposti </a:t>
            </a:r>
            <a:r>
              <a:rPr lang="it-IT" altLang="it-IT" sz="1500" b="1" dirty="0" smtClean="0">
                <a:latin typeface="Verdana" pitchFamily="34" charset="0"/>
              </a:rPr>
              <a:t>oggettivi</a:t>
            </a:r>
          </a:p>
          <a:p>
            <a:pPr algn="ctr" eaLnBrk="1" hangingPunct="1">
              <a:spcBef>
                <a:spcPct val="50000"/>
              </a:spcBef>
            </a:pPr>
            <a:r>
              <a:rPr lang="it-IT" altLang="it-IT" sz="1500" b="1" dirty="0" smtClean="0">
                <a:latin typeface="Verdana" pitchFamily="34" charset="0"/>
              </a:rPr>
              <a:t> </a:t>
            </a:r>
            <a:r>
              <a:rPr lang="it-IT" altLang="it-IT" sz="1500" b="1" dirty="0">
                <a:latin typeface="Verdana" pitchFamily="34" charset="0"/>
              </a:rPr>
              <a:t>per il riconoscimenti dei permessi</a:t>
            </a:r>
          </a:p>
          <a:p>
            <a:pPr algn="ctr" eaLnBrk="1" hangingPunct="1">
              <a:spcBef>
                <a:spcPct val="50000"/>
              </a:spcBef>
            </a:pPr>
            <a:r>
              <a:rPr lang="it-IT" altLang="it-IT" sz="1500" b="1" dirty="0">
                <a:latin typeface="Verdana" pitchFamily="34" charset="0"/>
              </a:rPr>
              <a:t>                              </a:t>
            </a:r>
            <a:endParaRPr lang="it-IT" altLang="it-IT" sz="1350" b="1" dirty="0">
              <a:latin typeface="Verdana"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060" y="332656"/>
            <a:ext cx="1223604" cy="1499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4674" y="332656"/>
            <a:ext cx="2090117" cy="1512168"/>
          </a:xfrm>
          <a:prstGeom prst="rect">
            <a:avLst/>
          </a:prstGeom>
        </p:spPr>
      </p:pic>
    </p:spTree>
    <p:extLst>
      <p:ext uri="{BB962C8B-B14F-4D97-AF65-F5344CB8AC3E}">
        <p14:creationId xmlns:p14="http://schemas.microsoft.com/office/powerpoint/2010/main" val="1490516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Segnaposto numero diapositiva 3"/>
          <p:cNvSpPr>
            <a:spLocks noGrp="1"/>
          </p:cNvSpPr>
          <p:nvPr>
            <p:ph type="sldNum" sz="quarter" idx="12"/>
          </p:nvPr>
        </p:nvSpPr>
        <p:spPr>
          <a:noFill/>
        </p:spPr>
        <p:txBody>
          <a:bodyPr/>
          <a:lstStyle>
            <a:lvl1pPr eaLnBrk="0" hangingPunct="0">
              <a:defRPr sz="1200">
                <a:solidFill>
                  <a:schemeClr val="tx1"/>
                </a:solidFill>
                <a:latin typeface="Times New Roman" pitchFamily="18" charset="0"/>
              </a:defRPr>
            </a:lvl1pPr>
            <a:lvl2pPr marL="557213" indent="-214313" eaLnBrk="0" hangingPunct="0">
              <a:defRPr sz="1200">
                <a:solidFill>
                  <a:schemeClr val="tx1"/>
                </a:solidFill>
                <a:latin typeface="Times New Roman" pitchFamily="18" charset="0"/>
              </a:defRPr>
            </a:lvl2pPr>
            <a:lvl3pPr marL="857250" indent="-171450" eaLnBrk="0" hangingPunct="0">
              <a:defRPr sz="1200">
                <a:solidFill>
                  <a:schemeClr val="tx1"/>
                </a:solidFill>
                <a:latin typeface="Times New Roman" pitchFamily="18" charset="0"/>
              </a:defRPr>
            </a:lvl3pPr>
            <a:lvl4pPr marL="1200150" indent="-171450" eaLnBrk="0" hangingPunct="0">
              <a:defRPr sz="1200">
                <a:solidFill>
                  <a:schemeClr val="tx1"/>
                </a:solidFill>
                <a:latin typeface="Times New Roman" pitchFamily="18" charset="0"/>
              </a:defRPr>
            </a:lvl4pPr>
            <a:lvl5pPr marL="1543050" indent="-171450" eaLnBrk="0" hangingPunct="0">
              <a:defRPr sz="1200">
                <a:solidFill>
                  <a:schemeClr val="tx1"/>
                </a:solidFill>
                <a:latin typeface="Times New Roman" pitchFamily="18" charset="0"/>
              </a:defRPr>
            </a:lvl5pPr>
            <a:lvl6pPr marL="1885950" indent="-171450" eaLnBrk="0" fontAlgn="base" hangingPunct="0">
              <a:spcBef>
                <a:spcPct val="0"/>
              </a:spcBef>
              <a:spcAft>
                <a:spcPct val="0"/>
              </a:spcAft>
              <a:defRPr sz="1200">
                <a:solidFill>
                  <a:schemeClr val="tx1"/>
                </a:solidFill>
                <a:latin typeface="Times New Roman" pitchFamily="18" charset="0"/>
              </a:defRPr>
            </a:lvl6pPr>
            <a:lvl7pPr marL="2228850" indent="-171450" eaLnBrk="0" fontAlgn="base" hangingPunct="0">
              <a:spcBef>
                <a:spcPct val="0"/>
              </a:spcBef>
              <a:spcAft>
                <a:spcPct val="0"/>
              </a:spcAft>
              <a:defRPr sz="1200">
                <a:solidFill>
                  <a:schemeClr val="tx1"/>
                </a:solidFill>
                <a:latin typeface="Times New Roman" pitchFamily="18" charset="0"/>
              </a:defRPr>
            </a:lvl7pPr>
            <a:lvl8pPr marL="2571750" indent="-171450" eaLnBrk="0" fontAlgn="base" hangingPunct="0">
              <a:spcBef>
                <a:spcPct val="0"/>
              </a:spcBef>
              <a:spcAft>
                <a:spcPct val="0"/>
              </a:spcAft>
              <a:defRPr sz="1200">
                <a:solidFill>
                  <a:schemeClr val="tx1"/>
                </a:solidFill>
                <a:latin typeface="Times New Roman" pitchFamily="18" charset="0"/>
              </a:defRPr>
            </a:lvl8pPr>
            <a:lvl9pPr marL="2914650" indent="-171450" eaLnBrk="0" fontAlgn="base" hangingPunct="0">
              <a:spcBef>
                <a:spcPct val="0"/>
              </a:spcBef>
              <a:spcAft>
                <a:spcPct val="0"/>
              </a:spcAft>
              <a:defRPr sz="1200">
                <a:solidFill>
                  <a:schemeClr val="tx1"/>
                </a:solidFill>
                <a:latin typeface="Times New Roman" pitchFamily="18" charset="0"/>
              </a:defRPr>
            </a:lvl9pPr>
          </a:lstStyle>
          <a:p>
            <a:pPr eaLnBrk="1" hangingPunct="1"/>
            <a:r>
              <a:rPr lang="it-IT" altLang="it-IT" sz="1050"/>
              <a:t>N.  </a:t>
            </a:r>
            <a:fld id="{A8B21D61-3F55-4893-9843-CC0CF6417541}" type="slidenum">
              <a:rPr lang="it-IT" altLang="it-IT" sz="1050"/>
              <a:pPr eaLnBrk="1" hangingPunct="1"/>
              <a:t>42</a:t>
            </a:fld>
            <a:endParaRPr lang="it-IT" altLang="it-IT" sz="1050"/>
          </a:p>
        </p:txBody>
      </p:sp>
      <p:sp>
        <p:nvSpPr>
          <p:cNvPr id="48131" name="AutoShape 2"/>
          <p:cNvSpPr>
            <a:spLocks noChangeArrowheads="1"/>
          </p:cNvSpPr>
          <p:nvPr/>
        </p:nvSpPr>
        <p:spPr bwMode="auto">
          <a:xfrm>
            <a:off x="1494236" y="1990368"/>
            <a:ext cx="6263878" cy="3166824"/>
          </a:xfrm>
          <a:prstGeom prst="roundRect">
            <a:avLst>
              <a:gd name="adj" fmla="val 16667"/>
            </a:avLst>
          </a:prstGeom>
          <a:solidFill>
            <a:schemeClr val="bg2">
              <a:alpha val="30196"/>
            </a:schemeClr>
          </a:solidFill>
          <a:ln w="9525" algn="ctr">
            <a:solidFill>
              <a:schemeClr val="tx1"/>
            </a:solidFill>
            <a:round/>
            <a:headEnd/>
            <a:tailEnd/>
          </a:ln>
          <a:effectLst/>
          <a:extLst/>
        </p:spPr>
        <p:txBody>
          <a:bodyPr anchor="ctr">
            <a:spAutoFit/>
          </a:bodyPr>
          <a:lstStyle/>
          <a:p>
            <a:pPr algn="just"/>
            <a:r>
              <a:rPr lang="it-IT" altLang="it-IT" sz="1200" dirty="0">
                <a:latin typeface="Verdana" pitchFamily="34" charset="0"/>
              </a:rPr>
              <a:t>Il datore di lavoro che ha il diritto/dovere di concedere i permessi nell’ambito del singolo rapporto lavorativo (circ. 155/2010).</a:t>
            </a:r>
          </a:p>
          <a:p>
            <a:pPr algn="just"/>
            <a:endParaRPr lang="it-IT" altLang="it-IT" sz="1200" dirty="0">
              <a:latin typeface="Verdana" pitchFamily="34" charset="0"/>
            </a:endParaRPr>
          </a:p>
          <a:p>
            <a:pPr algn="just"/>
            <a:r>
              <a:rPr lang="it-IT" altLang="it-IT" sz="1200" dirty="0">
                <a:latin typeface="Verdana" pitchFamily="34" charset="0"/>
              </a:rPr>
              <a:t>La Suprema Corte, afferma che sul datore di lavoro  incombe il diritto-dovere di verificare in concreto l'esistenza dei presupposti di legge per la concessione dei permessi citati, rispetto alla quale non ha alcuna ulteriore discrezionalità, al di là della verifica della sussistenza dei requisiti di legge. (Circ. 53/2008)</a:t>
            </a:r>
          </a:p>
          <a:p>
            <a:pPr algn="just"/>
            <a:endParaRPr lang="it-IT" altLang="it-IT" sz="1200" dirty="0">
              <a:latin typeface="Verdana" pitchFamily="34" charset="0"/>
            </a:endParaRPr>
          </a:p>
          <a:p>
            <a:pPr algn="just"/>
            <a:r>
              <a:rPr lang="it-IT" altLang="it-IT" sz="1200" b="1" dirty="0">
                <a:solidFill>
                  <a:srgbClr val="FF0000"/>
                </a:solidFill>
                <a:latin typeface="Verdana" pitchFamily="34" charset="0"/>
              </a:rPr>
              <a:t>Assistenza a persone distanti oltre 150 km</a:t>
            </a:r>
          </a:p>
          <a:p>
            <a:pPr algn="just"/>
            <a:endParaRPr lang="it-IT" altLang="it-IT" sz="1200" dirty="0">
              <a:latin typeface="Verdana" pitchFamily="34" charset="0"/>
            </a:endParaRPr>
          </a:p>
          <a:p>
            <a:pPr algn="just"/>
            <a:r>
              <a:rPr lang="it-IT" altLang="it-IT" sz="1200" dirty="0">
                <a:latin typeface="Verdana" pitchFamily="34" charset="0"/>
              </a:rPr>
              <a:t>Il dipendente ha l’onere della prova di attestare, con idonea documentazione,  il raggiungimento del luogo di residenza dell’assistito.</a:t>
            </a:r>
          </a:p>
          <a:p>
            <a:pPr algn="just"/>
            <a:endParaRPr lang="it-IT" altLang="it-IT" sz="1200" dirty="0">
              <a:latin typeface="Verdana" pitchFamily="34" charset="0"/>
            </a:endParaRPr>
          </a:p>
          <a:p>
            <a:pPr algn="just"/>
            <a:endParaRPr lang="it-IT" altLang="it-IT" sz="1200" dirty="0">
              <a:latin typeface="Verdana" pitchFamily="34" charset="0"/>
            </a:endParaRPr>
          </a:p>
        </p:txBody>
      </p:sp>
      <p:sp>
        <p:nvSpPr>
          <p:cNvPr id="48132" name="Text Box 3"/>
          <p:cNvSpPr txBox="1">
            <a:spLocks noChangeArrowheads="1"/>
          </p:cNvSpPr>
          <p:nvPr/>
        </p:nvSpPr>
        <p:spPr bwMode="auto">
          <a:xfrm>
            <a:off x="2771874" y="998935"/>
            <a:ext cx="4968478"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spcBef>
                <a:spcPct val="50000"/>
              </a:spcBef>
            </a:pPr>
            <a:r>
              <a:rPr lang="it-IT" altLang="it-IT" sz="1500" b="1" dirty="0">
                <a:latin typeface="Verdana" pitchFamily="34" charset="0"/>
              </a:rPr>
              <a:t>CONCESSIONE DEI PERMESSI</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060" y="332656"/>
            <a:ext cx="1223604" cy="1499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4674" y="332656"/>
            <a:ext cx="2090117" cy="1512168"/>
          </a:xfrm>
          <a:prstGeom prst="rect">
            <a:avLst/>
          </a:prstGeom>
        </p:spPr>
      </p:pic>
    </p:spTree>
    <p:extLst>
      <p:ext uri="{BB962C8B-B14F-4D97-AF65-F5344CB8AC3E}">
        <p14:creationId xmlns:p14="http://schemas.microsoft.com/office/powerpoint/2010/main" val="3767978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Segnaposto numero diapositiva 3"/>
          <p:cNvSpPr>
            <a:spLocks noGrp="1"/>
          </p:cNvSpPr>
          <p:nvPr>
            <p:ph type="sldNum" sz="quarter" idx="12"/>
          </p:nvPr>
        </p:nvSpPr>
        <p:spPr>
          <a:noFill/>
        </p:spPr>
        <p:txBody>
          <a:bodyPr/>
          <a:lstStyle>
            <a:lvl1pPr eaLnBrk="0" hangingPunct="0">
              <a:defRPr sz="1200">
                <a:solidFill>
                  <a:schemeClr val="tx1"/>
                </a:solidFill>
                <a:latin typeface="Times New Roman" pitchFamily="18" charset="0"/>
              </a:defRPr>
            </a:lvl1pPr>
            <a:lvl2pPr marL="557213" indent="-214313" eaLnBrk="0" hangingPunct="0">
              <a:defRPr sz="1200">
                <a:solidFill>
                  <a:schemeClr val="tx1"/>
                </a:solidFill>
                <a:latin typeface="Times New Roman" pitchFamily="18" charset="0"/>
              </a:defRPr>
            </a:lvl2pPr>
            <a:lvl3pPr marL="857250" indent="-171450" eaLnBrk="0" hangingPunct="0">
              <a:defRPr sz="1200">
                <a:solidFill>
                  <a:schemeClr val="tx1"/>
                </a:solidFill>
                <a:latin typeface="Times New Roman" pitchFamily="18" charset="0"/>
              </a:defRPr>
            </a:lvl3pPr>
            <a:lvl4pPr marL="1200150" indent="-171450" eaLnBrk="0" hangingPunct="0">
              <a:defRPr sz="1200">
                <a:solidFill>
                  <a:schemeClr val="tx1"/>
                </a:solidFill>
                <a:latin typeface="Times New Roman" pitchFamily="18" charset="0"/>
              </a:defRPr>
            </a:lvl4pPr>
            <a:lvl5pPr marL="1543050" indent="-171450" eaLnBrk="0" hangingPunct="0">
              <a:defRPr sz="1200">
                <a:solidFill>
                  <a:schemeClr val="tx1"/>
                </a:solidFill>
                <a:latin typeface="Times New Roman" pitchFamily="18" charset="0"/>
              </a:defRPr>
            </a:lvl5pPr>
            <a:lvl6pPr marL="1885950" indent="-171450" eaLnBrk="0" fontAlgn="base" hangingPunct="0">
              <a:spcBef>
                <a:spcPct val="0"/>
              </a:spcBef>
              <a:spcAft>
                <a:spcPct val="0"/>
              </a:spcAft>
              <a:defRPr sz="1200">
                <a:solidFill>
                  <a:schemeClr val="tx1"/>
                </a:solidFill>
                <a:latin typeface="Times New Roman" pitchFamily="18" charset="0"/>
              </a:defRPr>
            </a:lvl6pPr>
            <a:lvl7pPr marL="2228850" indent="-171450" eaLnBrk="0" fontAlgn="base" hangingPunct="0">
              <a:spcBef>
                <a:spcPct val="0"/>
              </a:spcBef>
              <a:spcAft>
                <a:spcPct val="0"/>
              </a:spcAft>
              <a:defRPr sz="1200">
                <a:solidFill>
                  <a:schemeClr val="tx1"/>
                </a:solidFill>
                <a:latin typeface="Times New Roman" pitchFamily="18" charset="0"/>
              </a:defRPr>
            </a:lvl7pPr>
            <a:lvl8pPr marL="2571750" indent="-171450" eaLnBrk="0" fontAlgn="base" hangingPunct="0">
              <a:spcBef>
                <a:spcPct val="0"/>
              </a:spcBef>
              <a:spcAft>
                <a:spcPct val="0"/>
              </a:spcAft>
              <a:defRPr sz="1200">
                <a:solidFill>
                  <a:schemeClr val="tx1"/>
                </a:solidFill>
                <a:latin typeface="Times New Roman" pitchFamily="18" charset="0"/>
              </a:defRPr>
            </a:lvl8pPr>
            <a:lvl9pPr marL="2914650" indent="-171450" eaLnBrk="0" fontAlgn="base" hangingPunct="0">
              <a:spcBef>
                <a:spcPct val="0"/>
              </a:spcBef>
              <a:spcAft>
                <a:spcPct val="0"/>
              </a:spcAft>
              <a:defRPr sz="1200">
                <a:solidFill>
                  <a:schemeClr val="tx1"/>
                </a:solidFill>
                <a:latin typeface="Times New Roman" pitchFamily="18" charset="0"/>
              </a:defRPr>
            </a:lvl9pPr>
          </a:lstStyle>
          <a:p>
            <a:pPr eaLnBrk="1" hangingPunct="1"/>
            <a:r>
              <a:rPr lang="it-IT" altLang="it-IT" sz="1050"/>
              <a:t>N.  </a:t>
            </a:r>
            <a:fld id="{2CE4479E-23A5-4DCD-A3C4-CA7FA115FE60}" type="slidenum">
              <a:rPr lang="it-IT" altLang="it-IT" sz="1050"/>
              <a:pPr eaLnBrk="1" hangingPunct="1"/>
              <a:t>43</a:t>
            </a:fld>
            <a:endParaRPr lang="it-IT" altLang="it-IT" sz="1050"/>
          </a:p>
        </p:txBody>
      </p:sp>
      <p:sp>
        <p:nvSpPr>
          <p:cNvPr id="53251" name="AutoShape 2"/>
          <p:cNvSpPr>
            <a:spLocks noChangeArrowheads="1"/>
          </p:cNvSpPr>
          <p:nvPr/>
        </p:nvSpPr>
        <p:spPr bwMode="auto">
          <a:xfrm>
            <a:off x="1818086" y="2438878"/>
            <a:ext cx="5669756" cy="1940957"/>
          </a:xfrm>
          <a:prstGeom prst="roundRect">
            <a:avLst>
              <a:gd name="adj" fmla="val 16667"/>
            </a:avLst>
          </a:prstGeom>
          <a:solidFill>
            <a:schemeClr val="bg2">
              <a:alpha val="30196"/>
            </a:schemeClr>
          </a:solidFill>
          <a:ln w="9525" algn="ctr">
            <a:solidFill>
              <a:schemeClr val="tx1"/>
            </a:solidFill>
            <a:round/>
            <a:headEnd/>
            <a:tailEnd/>
          </a:ln>
          <a:effectLst/>
          <a:extLst/>
        </p:spPr>
        <p:txBody>
          <a:bodyPr anchor="ct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just" eaLnBrk="1" hangingPunct="1"/>
            <a:endParaRPr lang="it-IT" altLang="it-IT" sz="1200" dirty="0">
              <a:latin typeface="Verdana" pitchFamily="34" charset="0"/>
            </a:endParaRPr>
          </a:p>
          <a:p>
            <a:pPr algn="just" eaLnBrk="1" hangingPunct="1"/>
            <a:r>
              <a:rPr lang="it-IT" altLang="it-IT" sz="1200" dirty="0">
                <a:latin typeface="Verdana" pitchFamily="34" charset="0"/>
              </a:rPr>
              <a:t>Il comma 5-bis dell’art. 42 del decreto legislativo n. 151/2001 precisa che:</a:t>
            </a:r>
          </a:p>
          <a:p>
            <a:pPr algn="just" eaLnBrk="1" hangingPunct="1"/>
            <a:endParaRPr lang="it-IT" altLang="it-IT" sz="1200" dirty="0">
              <a:latin typeface="Verdana" pitchFamily="34" charset="0"/>
            </a:endParaRPr>
          </a:p>
          <a:p>
            <a:pPr algn="just" eaLnBrk="1" hangingPunct="1"/>
            <a:r>
              <a:rPr lang="it-IT" altLang="it-IT" sz="1200" i="1" dirty="0">
                <a:latin typeface="Verdana" pitchFamily="34" charset="0"/>
              </a:rPr>
              <a:t>“il congedo fruito ai sensi del comma 5 non può superare la durata complessiva di due anni per ciascuna persona portatrice di handicap </a:t>
            </a:r>
            <a:r>
              <a:rPr lang="it-IT" altLang="it-IT" sz="1200" b="1" i="1" dirty="0">
                <a:latin typeface="Verdana" pitchFamily="34" charset="0"/>
              </a:rPr>
              <a:t>e</a:t>
            </a:r>
            <a:r>
              <a:rPr lang="it-IT" altLang="it-IT" sz="1200" i="1" dirty="0">
                <a:latin typeface="Verdana" pitchFamily="34" charset="0"/>
              </a:rPr>
              <a:t> nell’arco della vita lavorativa”</a:t>
            </a:r>
          </a:p>
          <a:p>
            <a:pPr algn="just" eaLnBrk="1" hangingPunct="1"/>
            <a:endParaRPr lang="it-IT" altLang="it-IT" sz="1200" i="1" dirty="0">
              <a:latin typeface="Verdana" pitchFamily="34" charset="0"/>
            </a:endParaRPr>
          </a:p>
          <a:p>
            <a:pPr algn="just" eaLnBrk="1" hangingPunct="1"/>
            <a:r>
              <a:rPr lang="it-IT" altLang="it-IT" sz="1200" dirty="0" smtClean="0">
                <a:latin typeface="Verdana" pitchFamily="34" charset="0"/>
              </a:rPr>
              <a:t> </a:t>
            </a:r>
            <a:endParaRPr lang="it-IT" altLang="it-IT" sz="1200" dirty="0">
              <a:latin typeface="Verdana" pitchFamily="34" charset="0"/>
            </a:endParaRPr>
          </a:p>
        </p:txBody>
      </p:sp>
      <p:sp>
        <p:nvSpPr>
          <p:cNvPr id="53252" name="Text Box 3"/>
          <p:cNvSpPr txBox="1">
            <a:spLocks noChangeArrowheads="1"/>
          </p:cNvSpPr>
          <p:nvPr/>
        </p:nvSpPr>
        <p:spPr bwMode="auto">
          <a:xfrm>
            <a:off x="2339752" y="897942"/>
            <a:ext cx="428399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spcBef>
                <a:spcPct val="50000"/>
              </a:spcBef>
            </a:pPr>
            <a:r>
              <a:rPr lang="it-IT" altLang="it-IT" sz="1800" b="1" dirty="0" smtClean="0">
                <a:latin typeface="Verdana" pitchFamily="34" charset="0"/>
              </a:rPr>
              <a:t>CONGEDO STRAORDINARIO</a:t>
            </a:r>
            <a:endParaRPr lang="it-IT" altLang="it-IT" sz="1800" b="1" dirty="0">
              <a:latin typeface="Verdana"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060" y="332656"/>
            <a:ext cx="1223604" cy="1499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4674" y="332656"/>
            <a:ext cx="2090117" cy="1512168"/>
          </a:xfrm>
          <a:prstGeom prst="rect">
            <a:avLst/>
          </a:prstGeom>
        </p:spPr>
      </p:pic>
    </p:spTree>
    <p:extLst>
      <p:ext uri="{BB962C8B-B14F-4D97-AF65-F5344CB8AC3E}">
        <p14:creationId xmlns:p14="http://schemas.microsoft.com/office/powerpoint/2010/main" val="2556322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Segnaposto numero diapositiva 3"/>
          <p:cNvSpPr>
            <a:spLocks noGrp="1"/>
          </p:cNvSpPr>
          <p:nvPr>
            <p:ph type="sldNum" sz="quarter" idx="12"/>
          </p:nvPr>
        </p:nvSpPr>
        <p:spPr>
          <a:noFill/>
        </p:spPr>
        <p:txBody>
          <a:bodyPr/>
          <a:lstStyle>
            <a:lvl1pPr eaLnBrk="0" hangingPunct="0">
              <a:defRPr sz="1200">
                <a:solidFill>
                  <a:schemeClr val="tx1"/>
                </a:solidFill>
                <a:latin typeface="Times New Roman" pitchFamily="18" charset="0"/>
              </a:defRPr>
            </a:lvl1pPr>
            <a:lvl2pPr marL="557213" indent="-214313" eaLnBrk="0" hangingPunct="0">
              <a:defRPr sz="1200">
                <a:solidFill>
                  <a:schemeClr val="tx1"/>
                </a:solidFill>
                <a:latin typeface="Times New Roman" pitchFamily="18" charset="0"/>
              </a:defRPr>
            </a:lvl2pPr>
            <a:lvl3pPr marL="857250" indent="-171450" eaLnBrk="0" hangingPunct="0">
              <a:defRPr sz="1200">
                <a:solidFill>
                  <a:schemeClr val="tx1"/>
                </a:solidFill>
                <a:latin typeface="Times New Roman" pitchFamily="18" charset="0"/>
              </a:defRPr>
            </a:lvl3pPr>
            <a:lvl4pPr marL="1200150" indent="-171450" eaLnBrk="0" hangingPunct="0">
              <a:defRPr sz="1200">
                <a:solidFill>
                  <a:schemeClr val="tx1"/>
                </a:solidFill>
                <a:latin typeface="Times New Roman" pitchFamily="18" charset="0"/>
              </a:defRPr>
            </a:lvl4pPr>
            <a:lvl5pPr marL="1543050" indent="-171450" eaLnBrk="0" hangingPunct="0">
              <a:defRPr sz="1200">
                <a:solidFill>
                  <a:schemeClr val="tx1"/>
                </a:solidFill>
                <a:latin typeface="Times New Roman" pitchFamily="18" charset="0"/>
              </a:defRPr>
            </a:lvl5pPr>
            <a:lvl6pPr marL="1885950" indent="-171450" eaLnBrk="0" fontAlgn="base" hangingPunct="0">
              <a:spcBef>
                <a:spcPct val="0"/>
              </a:spcBef>
              <a:spcAft>
                <a:spcPct val="0"/>
              </a:spcAft>
              <a:defRPr sz="1200">
                <a:solidFill>
                  <a:schemeClr val="tx1"/>
                </a:solidFill>
                <a:latin typeface="Times New Roman" pitchFamily="18" charset="0"/>
              </a:defRPr>
            </a:lvl6pPr>
            <a:lvl7pPr marL="2228850" indent="-171450" eaLnBrk="0" fontAlgn="base" hangingPunct="0">
              <a:spcBef>
                <a:spcPct val="0"/>
              </a:spcBef>
              <a:spcAft>
                <a:spcPct val="0"/>
              </a:spcAft>
              <a:defRPr sz="1200">
                <a:solidFill>
                  <a:schemeClr val="tx1"/>
                </a:solidFill>
                <a:latin typeface="Times New Roman" pitchFamily="18" charset="0"/>
              </a:defRPr>
            </a:lvl7pPr>
            <a:lvl8pPr marL="2571750" indent="-171450" eaLnBrk="0" fontAlgn="base" hangingPunct="0">
              <a:spcBef>
                <a:spcPct val="0"/>
              </a:spcBef>
              <a:spcAft>
                <a:spcPct val="0"/>
              </a:spcAft>
              <a:defRPr sz="1200">
                <a:solidFill>
                  <a:schemeClr val="tx1"/>
                </a:solidFill>
                <a:latin typeface="Times New Roman" pitchFamily="18" charset="0"/>
              </a:defRPr>
            </a:lvl8pPr>
            <a:lvl9pPr marL="2914650" indent="-171450" eaLnBrk="0" fontAlgn="base" hangingPunct="0">
              <a:spcBef>
                <a:spcPct val="0"/>
              </a:spcBef>
              <a:spcAft>
                <a:spcPct val="0"/>
              </a:spcAft>
              <a:defRPr sz="1200">
                <a:solidFill>
                  <a:schemeClr val="tx1"/>
                </a:solidFill>
                <a:latin typeface="Times New Roman" pitchFamily="18" charset="0"/>
              </a:defRPr>
            </a:lvl9pPr>
          </a:lstStyle>
          <a:p>
            <a:pPr eaLnBrk="1" hangingPunct="1"/>
            <a:r>
              <a:rPr lang="it-IT" altLang="it-IT" sz="1050"/>
              <a:t>N.  </a:t>
            </a:r>
            <a:fld id="{7E42C32F-DC8C-4797-9A36-60A1806377D0}" type="slidenum">
              <a:rPr lang="it-IT" altLang="it-IT" sz="1050"/>
              <a:pPr eaLnBrk="1" hangingPunct="1"/>
              <a:t>44</a:t>
            </a:fld>
            <a:endParaRPr lang="it-IT" altLang="it-IT" sz="1050"/>
          </a:p>
        </p:txBody>
      </p:sp>
      <p:sp>
        <p:nvSpPr>
          <p:cNvPr id="46083" name="AutoShape 2"/>
          <p:cNvSpPr>
            <a:spLocks noChangeArrowheads="1"/>
          </p:cNvSpPr>
          <p:nvPr/>
        </p:nvSpPr>
        <p:spPr bwMode="auto">
          <a:xfrm>
            <a:off x="683568" y="2477045"/>
            <a:ext cx="7488832" cy="2962513"/>
          </a:xfrm>
          <a:prstGeom prst="roundRect">
            <a:avLst>
              <a:gd name="adj" fmla="val 16667"/>
            </a:avLst>
          </a:prstGeom>
          <a:solidFill>
            <a:schemeClr val="bg2">
              <a:alpha val="30196"/>
            </a:schemeClr>
          </a:solidFill>
          <a:ln w="9525" algn="ctr">
            <a:solidFill>
              <a:schemeClr val="tx1"/>
            </a:solidFill>
            <a:round/>
            <a:headEnd/>
            <a:tailEnd/>
          </a:ln>
          <a:effectLst/>
          <a:extLst/>
        </p:spPr>
        <p:txBody>
          <a:bodyPr anchor="ctr">
            <a:spAutoFit/>
          </a:bodyPr>
          <a:lstStyle/>
          <a:p>
            <a:pPr algn="just"/>
            <a:r>
              <a:rPr lang="it-IT" sz="1200" dirty="0">
                <a:latin typeface="Verdana" pitchFamily="34" charset="0"/>
              </a:rPr>
              <a:t>I beneficiari usufruiranno del congedo straordinario, secondo il seguente ordine:</a:t>
            </a:r>
          </a:p>
          <a:p>
            <a:pPr algn="just"/>
            <a:r>
              <a:rPr lang="it-IT" sz="1200" dirty="0" smtClean="0">
                <a:latin typeface="Verdana" pitchFamily="34" charset="0"/>
              </a:rPr>
              <a:t>1) il </a:t>
            </a:r>
            <a:r>
              <a:rPr lang="it-IT" sz="1200" dirty="0">
                <a:latin typeface="Verdana" pitchFamily="34" charset="0"/>
              </a:rPr>
              <a:t>coniuge convivente della persona disabile in situazione di gravità;</a:t>
            </a:r>
          </a:p>
          <a:p>
            <a:pPr algn="just"/>
            <a:r>
              <a:rPr lang="it-IT" sz="1200" dirty="0" smtClean="0">
                <a:latin typeface="Verdana" pitchFamily="34" charset="0"/>
              </a:rPr>
              <a:t>2) il </a:t>
            </a:r>
            <a:r>
              <a:rPr lang="it-IT" sz="1200" dirty="0">
                <a:latin typeface="Verdana" pitchFamily="34" charset="0"/>
              </a:rPr>
              <a:t>padre o la madre, anche adottivi o affidatari, della persona disabile in situazione di gravità, in caso di mancanza, decesso o in presenza di patologie invalidanti del coniuge convivente;</a:t>
            </a:r>
          </a:p>
          <a:p>
            <a:pPr algn="just"/>
            <a:r>
              <a:rPr lang="it-IT" sz="1200" dirty="0" smtClean="0">
                <a:latin typeface="Verdana" pitchFamily="34" charset="0"/>
              </a:rPr>
              <a:t>3) uno </a:t>
            </a:r>
            <a:r>
              <a:rPr lang="it-IT" sz="1200" dirty="0">
                <a:latin typeface="Verdana" pitchFamily="34" charset="0"/>
              </a:rPr>
              <a:t>dei figli conviventi della persona disabile in situazione di gravità, nel caso in cui il coniuge convivente ed entrambi i genitori del disabile siano mancanti, deceduti o affetti da patologie invalidanti;</a:t>
            </a:r>
          </a:p>
          <a:p>
            <a:pPr algn="just"/>
            <a:r>
              <a:rPr lang="it-IT" sz="1200" dirty="0" smtClean="0">
                <a:latin typeface="Verdana" pitchFamily="34" charset="0"/>
              </a:rPr>
              <a:t>4) uno </a:t>
            </a:r>
            <a:r>
              <a:rPr lang="it-IT" sz="1200" dirty="0">
                <a:latin typeface="Verdana" pitchFamily="34" charset="0"/>
              </a:rPr>
              <a:t>dei fratelli o sorelle conviventi nel caso in cui il coniuge convivente, entrambi i genitori ed i figli conviventi del disabile siano mancanti, deceduti o affetti da patologie invalidanti.</a:t>
            </a:r>
          </a:p>
          <a:p>
            <a:pPr algn="just"/>
            <a:r>
              <a:rPr lang="it-IT" sz="1200" dirty="0" smtClean="0">
                <a:latin typeface="Verdana" pitchFamily="34" charset="0"/>
              </a:rPr>
              <a:t>5) un </a:t>
            </a:r>
            <a:r>
              <a:rPr lang="it-IT" sz="1200" dirty="0">
                <a:latin typeface="Verdana" pitchFamily="34" charset="0"/>
              </a:rPr>
              <a:t>parente o affine entro il terzo grado convivente della persona disabile in situazione di gravità nel caso in cui il coniuge convivente, entrambi i  genitori, i figli conviventi e i fratelli o sorelle conviventi siano mancanti, deceduti o affetti da patologie </a:t>
            </a:r>
            <a:r>
              <a:rPr lang="it-IT" sz="1200" dirty="0" smtClean="0">
                <a:latin typeface="Verdana" pitchFamily="34" charset="0"/>
              </a:rPr>
              <a:t>invalidanti.3)</a:t>
            </a:r>
            <a:endParaRPr lang="it-IT" sz="1200" dirty="0">
              <a:latin typeface="Verdana" pitchFamily="34" charset="0"/>
            </a:endParaRPr>
          </a:p>
        </p:txBody>
      </p:sp>
      <p:sp>
        <p:nvSpPr>
          <p:cNvPr id="51204" name="Text Box 3"/>
          <p:cNvSpPr txBox="1">
            <a:spLocks noChangeArrowheads="1"/>
          </p:cNvSpPr>
          <p:nvPr/>
        </p:nvSpPr>
        <p:spPr bwMode="auto">
          <a:xfrm>
            <a:off x="1691680" y="1039669"/>
            <a:ext cx="5437162"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spcBef>
                <a:spcPct val="50000"/>
              </a:spcBef>
            </a:pPr>
            <a:r>
              <a:rPr lang="it-IT" altLang="it-IT" sz="1500" b="1" dirty="0">
                <a:latin typeface="Verdana" pitchFamily="34" charset="0"/>
              </a:rPr>
              <a:t>	</a:t>
            </a:r>
            <a:r>
              <a:rPr lang="it-IT" altLang="it-IT" sz="1500" b="1" dirty="0" smtClean="0">
                <a:latin typeface="Verdana" pitchFamily="34" charset="0"/>
              </a:rPr>
              <a:t> </a:t>
            </a:r>
            <a:r>
              <a:rPr lang="it-IT" altLang="it-IT" sz="1500" b="1" dirty="0">
                <a:latin typeface="Verdana" pitchFamily="34" charset="0"/>
              </a:rPr>
              <a:t>SOGGETTI AVENTI DIRITTO</a:t>
            </a:r>
          </a:p>
          <a:p>
            <a:pPr eaLnBrk="1" hangingPunct="1">
              <a:spcBef>
                <a:spcPct val="50000"/>
              </a:spcBef>
            </a:pPr>
            <a:r>
              <a:rPr lang="it-IT" altLang="it-IT" sz="1200" dirty="0">
                <a:latin typeface="Verdana" pitchFamily="34" charset="0"/>
              </a:rPr>
              <a:t>                    Circolare  32/2012 - Circolare 159/2013  </a:t>
            </a:r>
          </a:p>
          <a:p>
            <a:pPr eaLnBrk="1" hangingPunct="1">
              <a:spcBef>
                <a:spcPct val="50000"/>
              </a:spcBef>
            </a:pPr>
            <a:r>
              <a:rPr lang="it-IT" altLang="it-IT" sz="1200" dirty="0">
                <a:latin typeface="Verdana" pitchFamily="34" charset="0"/>
              </a:rPr>
              <a:t>   (</a:t>
            </a:r>
            <a:r>
              <a:rPr lang="it-IT" altLang="it-IT" sz="1200" dirty="0">
                <a:latin typeface="Verdana" pitchFamily="34" charset="0"/>
                <a:ea typeface="Verdana" pitchFamily="34" charset="0"/>
                <a:cs typeface="Verdana" pitchFamily="34" charset="0"/>
              </a:rPr>
              <a:t>Sentenza della Corte costituzionale n. 203 del 3 luglio 2013) </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060" y="332656"/>
            <a:ext cx="1223604" cy="1499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4674" y="332656"/>
            <a:ext cx="2090117" cy="1512168"/>
          </a:xfrm>
          <a:prstGeom prst="rect">
            <a:avLst/>
          </a:prstGeom>
        </p:spPr>
      </p:pic>
    </p:spTree>
    <p:extLst>
      <p:ext uri="{BB962C8B-B14F-4D97-AF65-F5344CB8AC3E}">
        <p14:creationId xmlns:p14="http://schemas.microsoft.com/office/powerpoint/2010/main" val="665700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Segnaposto numero diapositiva 3"/>
          <p:cNvSpPr>
            <a:spLocks noGrp="1"/>
          </p:cNvSpPr>
          <p:nvPr>
            <p:ph type="sldNum" sz="quarter" idx="12"/>
          </p:nvPr>
        </p:nvSpPr>
        <p:spPr>
          <a:noFill/>
        </p:spPr>
        <p:txBody>
          <a:bodyPr/>
          <a:lstStyle>
            <a:lvl1pPr eaLnBrk="0" hangingPunct="0">
              <a:defRPr sz="1200">
                <a:solidFill>
                  <a:schemeClr val="tx1"/>
                </a:solidFill>
                <a:latin typeface="Times New Roman" pitchFamily="18" charset="0"/>
              </a:defRPr>
            </a:lvl1pPr>
            <a:lvl2pPr marL="557213" indent="-214313" eaLnBrk="0" hangingPunct="0">
              <a:defRPr sz="1200">
                <a:solidFill>
                  <a:schemeClr val="tx1"/>
                </a:solidFill>
                <a:latin typeface="Times New Roman" pitchFamily="18" charset="0"/>
              </a:defRPr>
            </a:lvl2pPr>
            <a:lvl3pPr marL="857250" indent="-171450" eaLnBrk="0" hangingPunct="0">
              <a:defRPr sz="1200">
                <a:solidFill>
                  <a:schemeClr val="tx1"/>
                </a:solidFill>
                <a:latin typeface="Times New Roman" pitchFamily="18" charset="0"/>
              </a:defRPr>
            </a:lvl3pPr>
            <a:lvl4pPr marL="1200150" indent="-171450" eaLnBrk="0" hangingPunct="0">
              <a:defRPr sz="1200">
                <a:solidFill>
                  <a:schemeClr val="tx1"/>
                </a:solidFill>
                <a:latin typeface="Times New Roman" pitchFamily="18" charset="0"/>
              </a:defRPr>
            </a:lvl4pPr>
            <a:lvl5pPr marL="1543050" indent="-171450" eaLnBrk="0" hangingPunct="0">
              <a:defRPr sz="1200">
                <a:solidFill>
                  <a:schemeClr val="tx1"/>
                </a:solidFill>
                <a:latin typeface="Times New Roman" pitchFamily="18" charset="0"/>
              </a:defRPr>
            </a:lvl5pPr>
            <a:lvl6pPr marL="1885950" indent="-171450" eaLnBrk="0" fontAlgn="base" hangingPunct="0">
              <a:spcBef>
                <a:spcPct val="0"/>
              </a:spcBef>
              <a:spcAft>
                <a:spcPct val="0"/>
              </a:spcAft>
              <a:defRPr sz="1200">
                <a:solidFill>
                  <a:schemeClr val="tx1"/>
                </a:solidFill>
                <a:latin typeface="Times New Roman" pitchFamily="18" charset="0"/>
              </a:defRPr>
            </a:lvl6pPr>
            <a:lvl7pPr marL="2228850" indent="-171450" eaLnBrk="0" fontAlgn="base" hangingPunct="0">
              <a:spcBef>
                <a:spcPct val="0"/>
              </a:spcBef>
              <a:spcAft>
                <a:spcPct val="0"/>
              </a:spcAft>
              <a:defRPr sz="1200">
                <a:solidFill>
                  <a:schemeClr val="tx1"/>
                </a:solidFill>
                <a:latin typeface="Times New Roman" pitchFamily="18" charset="0"/>
              </a:defRPr>
            </a:lvl7pPr>
            <a:lvl8pPr marL="2571750" indent="-171450" eaLnBrk="0" fontAlgn="base" hangingPunct="0">
              <a:spcBef>
                <a:spcPct val="0"/>
              </a:spcBef>
              <a:spcAft>
                <a:spcPct val="0"/>
              </a:spcAft>
              <a:defRPr sz="1200">
                <a:solidFill>
                  <a:schemeClr val="tx1"/>
                </a:solidFill>
                <a:latin typeface="Times New Roman" pitchFamily="18" charset="0"/>
              </a:defRPr>
            </a:lvl8pPr>
            <a:lvl9pPr marL="2914650" indent="-171450" eaLnBrk="0" fontAlgn="base" hangingPunct="0">
              <a:spcBef>
                <a:spcPct val="0"/>
              </a:spcBef>
              <a:spcAft>
                <a:spcPct val="0"/>
              </a:spcAft>
              <a:defRPr sz="1200">
                <a:solidFill>
                  <a:schemeClr val="tx1"/>
                </a:solidFill>
                <a:latin typeface="Times New Roman" pitchFamily="18" charset="0"/>
              </a:defRPr>
            </a:lvl9pPr>
          </a:lstStyle>
          <a:p>
            <a:pPr eaLnBrk="1" hangingPunct="1"/>
            <a:r>
              <a:rPr lang="it-IT" altLang="it-IT" sz="1050"/>
              <a:t>N.  </a:t>
            </a:r>
            <a:fld id="{980EB26D-176B-4F03-92BF-61C181341E6A}" type="slidenum">
              <a:rPr lang="it-IT" altLang="it-IT" sz="1050"/>
              <a:pPr eaLnBrk="1" hangingPunct="1"/>
              <a:t>45</a:t>
            </a:fld>
            <a:endParaRPr lang="it-IT" altLang="it-IT" sz="1050"/>
          </a:p>
        </p:txBody>
      </p:sp>
      <p:sp>
        <p:nvSpPr>
          <p:cNvPr id="52227" name="AutoShape 2"/>
          <p:cNvSpPr>
            <a:spLocks noChangeArrowheads="1"/>
          </p:cNvSpPr>
          <p:nvPr/>
        </p:nvSpPr>
        <p:spPr bwMode="auto">
          <a:xfrm>
            <a:off x="1385889" y="1765222"/>
            <a:ext cx="6480572" cy="3166824"/>
          </a:xfrm>
          <a:prstGeom prst="roundRect">
            <a:avLst>
              <a:gd name="adj" fmla="val 16667"/>
            </a:avLst>
          </a:prstGeom>
          <a:solidFill>
            <a:schemeClr val="bg2">
              <a:alpha val="30196"/>
            </a:schemeClr>
          </a:solidFill>
          <a:ln w="9525" algn="ctr">
            <a:solidFill>
              <a:schemeClr val="tx1"/>
            </a:solidFill>
            <a:round/>
            <a:headEnd/>
            <a:tailEnd/>
          </a:ln>
          <a:effectLst/>
          <a:extLst/>
        </p:spPr>
        <p:txBody>
          <a:bodyPr anchor="ctr">
            <a:spAutoFit/>
          </a:bodyPr>
          <a:lstStyle/>
          <a:p>
            <a:pPr algn="just"/>
            <a:endParaRPr lang="it-IT" altLang="it-IT" sz="1200" dirty="0">
              <a:latin typeface="Verdana" pitchFamily="34" charset="0"/>
            </a:endParaRPr>
          </a:p>
          <a:p>
            <a:pPr algn="just"/>
            <a:r>
              <a:rPr lang="it-IT" altLang="it-IT" sz="1200" dirty="0">
                <a:latin typeface="Verdana" pitchFamily="34" charset="0"/>
              </a:rPr>
              <a:t>Il congedo straordinario di cui all’ art. 42 citato ed i permessi di cui all’art. 33 della legge n. 104/92 non possono essere riconosciuti a più di un lavoratore per l’assistenza alla stessa persona disabile in situazione di gravità.</a:t>
            </a:r>
          </a:p>
          <a:p>
            <a:pPr algn="just"/>
            <a:r>
              <a:rPr lang="it-IT" altLang="it-IT" sz="1200" dirty="0">
                <a:latin typeface="Verdana" pitchFamily="34" charset="0"/>
              </a:rPr>
              <a:t>Qualora per l’assistenza ad una persona disabile in situazione di gravità risulti già esistente un titolare di permessi ai sensi dell’art. 33 della legge n. 104/92, un eventuale periodo di congedo straordinario potrà essere autorizzato solo in favore dello stesso soggetto già fruitore dell’altro beneficio.</a:t>
            </a:r>
          </a:p>
          <a:p>
            <a:pPr algn="just"/>
            <a:r>
              <a:rPr lang="it-IT" altLang="it-IT" sz="1200" dirty="0">
                <a:latin typeface="Verdana" pitchFamily="34" charset="0"/>
              </a:rPr>
              <a:t>Ai genitori, anche adottivi, di figli disabili in situazione di gravità viene riconosciuta la possibilità di fruire di entrambe le tipologie di  benefici per lo stesso figlio anche alternativamente, fermo restando che nel giorno in cui un genitore fruisce dei permessi, l’altro non può utilizzare il congedo straordinario.</a:t>
            </a:r>
          </a:p>
          <a:p>
            <a:pPr algn="just"/>
            <a:endParaRPr lang="it-IT" altLang="it-IT" sz="1200" dirty="0">
              <a:latin typeface="Verdana" pitchFamily="34" charset="0"/>
            </a:endParaRPr>
          </a:p>
        </p:txBody>
      </p:sp>
      <p:sp>
        <p:nvSpPr>
          <p:cNvPr id="52228" name="Text Box 3"/>
          <p:cNvSpPr txBox="1">
            <a:spLocks noChangeArrowheads="1"/>
          </p:cNvSpPr>
          <p:nvPr/>
        </p:nvSpPr>
        <p:spPr bwMode="auto">
          <a:xfrm>
            <a:off x="2843213" y="998935"/>
            <a:ext cx="426720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spcBef>
                <a:spcPct val="50000"/>
              </a:spcBef>
            </a:pPr>
            <a:r>
              <a:rPr lang="it-IT" altLang="it-IT" sz="1500" b="1">
                <a:latin typeface="Verdana" pitchFamily="34" charset="0"/>
              </a:rPr>
              <a:t>              REFERENTE UNICO</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060" y="332656"/>
            <a:ext cx="1223604" cy="1499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4674" y="332656"/>
            <a:ext cx="2090117" cy="1512168"/>
          </a:xfrm>
          <a:prstGeom prst="rect">
            <a:avLst/>
          </a:prstGeom>
        </p:spPr>
      </p:pic>
    </p:spTree>
    <p:extLst>
      <p:ext uri="{BB962C8B-B14F-4D97-AF65-F5344CB8AC3E}">
        <p14:creationId xmlns:p14="http://schemas.microsoft.com/office/powerpoint/2010/main" val="2475809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Segnaposto numero diapositiva 3"/>
          <p:cNvSpPr>
            <a:spLocks noGrp="1"/>
          </p:cNvSpPr>
          <p:nvPr>
            <p:ph type="sldNum" sz="quarter" idx="12"/>
          </p:nvPr>
        </p:nvSpPr>
        <p:spPr/>
        <p:txBody>
          <a:bodyPr/>
          <a:lstStyle>
            <a:lvl1pPr eaLnBrk="0" hangingPunct="0">
              <a:defRPr sz="1200">
                <a:solidFill>
                  <a:schemeClr val="tx1"/>
                </a:solidFill>
                <a:latin typeface="Times New Roman" pitchFamily="18" charset="0"/>
              </a:defRPr>
            </a:lvl1pPr>
            <a:lvl2pPr marL="557213" indent="-214313" eaLnBrk="0" hangingPunct="0">
              <a:defRPr sz="1200">
                <a:solidFill>
                  <a:schemeClr val="tx1"/>
                </a:solidFill>
                <a:latin typeface="Times New Roman" pitchFamily="18" charset="0"/>
              </a:defRPr>
            </a:lvl2pPr>
            <a:lvl3pPr marL="857250" indent="-171450" eaLnBrk="0" hangingPunct="0">
              <a:defRPr sz="1200">
                <a:solidFill>
                  <a:schemeClr val="tx1"/>
                </a:solidFill>
                <a:latin typeface="Times New Roman" pitchFamily="18" charset="0"/>
              </a:defRPr>
            </a:lvl3pPr>
            <a:lvl4pPr marL="1200150" indent="-171450" eaLnBrk="0" hangingPunct="0">
              <a:defRPr sz="1200">
                <a:solidFill>
                  <a:schemeClr val="tx1"/>
                </a:solidFill>
                <a:latin typeface="Times New Roman" pitchFamily="18" charset="0"/>
              </a:defRPr>
            </a:lvl4pPr>
            <a:lvl5pPr marL="1543050" indent="-171450" eaLnBrk="0" hangingPunct="0">
              <a:defRPr sz="1200">
                <a:solidFill>
                  <a:schemeClr val="tx1"/>
                </a:solidFill>
                <a:latin typeface="Times New Roman" pitchFamily="18" charset="0"/>
              </a:defRPr>
            </a:lvl5pPr>
            <a:lvl6pPr marL="1885950" indent="-171450" eaLnBrk="0" fontAlgn="base" hangingPunct="0">
              <a:spcBef>
                <a:spcPct val="0"/>
              </a:spcBef>
              <a:spcAft>
                <a:spcPct val="0"/>
              </a:spcAft>
              <a:defRPr sz="1200">
                <a:solidFill>
                  <a:schemeClr val="tx1"/>
                </a:solidFill>
                <a:latin typeface="Times New Roman" pitchFamily="18" charset="0"/>
              </a:defRPr>
            </a:lvl6pPr>
            <a:lvl7pPr marL="2228850" indent="-171450" eaLnBrk="0" fontAlgn="base" hangingPunct="0">
              <a:spcBef>
                <a:spcPct val="0"/>
              </a:spcBef>
              <a:spcAft>
                <a:spcPct val="0"/>
              </a:spcAft>
              <a:defRPr sz="1200">
                <a:solidFill>
                  <a:schemeClr val="tx1"/>
                </a:solidFill>
                <a:latin typeface="Times New Roman" pitchFamily="18" charset="0"/>
              </a:defRPr>
            </a:lvl7pPr>
            <a:lvl8pPr marL="2571750" indent="-171450" eaLnBrk="0" fontAlgn="base" hangingPunct="0">
              <a:spcBef>
                <a:spcPct val="0"/>
              </a:spcBef>
              <a:spcAft>
                <a:spcPct val="0"/>
              </a:spcAft>
              <a:defRPr sz="1200">
                <a:solidFill>
                  <a:schemeClr val="tx1"/>
                </a:solidFill>
                <a:latin typeface="Times New Roman" pitchFamily="18" charset="0"/>
              </a:defRPr>
            </a:lvl8pPr>
            <a:lvl9pPr marL="2914650" indent="-171450" eaLnBrk="0" fontAlgn="base" hangingPunct="0">
              <a:spcBef>
                <a:spcPct val="0"/>
              </a:spcBef>
              <a:spcAft>
                <a:spcPct val="0"/>
              </a:spcAft>
              <a:defRPr sz="1200">
                <a:solidFill>
                  <a:schemeClr val="tx1"/>
                </a:solidFill>
                <a:latin typeface="Times New Roman" pitchFamily="18" charset="0"/>
              </a:defRPr>
            </a:lvl9pPr>
          </a:lstStyle>
          <a:p>
            <a:r>
              <a:rPr lang="it-IT" altLang="it-IT" smtClean="0"/>
              <a:t>N.  </a:t>
            </a:r>
            <a:fld id="{980EB26D-176B-4F03-92BF-61C181341E6A}" type="slidenum">
              <a:rPr lang="it-IT" altLang="it-IT" smtClean="0"/>
              <a:pPr/>
              <a:t>46</a:t>
            </a:fld>
            <a:endParaRPr lang="it-IT" altLang="it-IT"/>
          </a:p>
        </p:txBody>
      </p:sp>
      <p:sp>
        <p:nvSpPr>
          <p:cNvPr id="52227" name="AutoShape 2"/>
          <p:cNvSpPr>
            <a:spLocks noChangeArrowheads="1"/>
          </p:cNvSpPr>
          <p:nvPr/>
        </p:nvSpPr>
        <p:spPr bwMode="auto">
          <a:xfrm>
            <a:off x="1385889" y="1663068"/>
            <a:ext cx="6480572" cy="3371136"/>
          </a:xfrm>
          <a:prstGeom prst="roundRect">
            <a:avLst>
              <a:gd name="adj" fmla="val 16667"/>
            </a:avLst>
          </a:prstGeom>
          <a:solidFill>
            <a:schemeClr val="bg2">
              <a:alpha val="30196"/>
            </a:schemeClr>
          </a:solidFill>
          <a:ln w="9525" algn="ctr">
            <a:solidFill>
              <a:schemeClr val="tx1"/>
            </a:solidFill>
            <a:round/>
            <a:headEnd/>
            <a:tailEnd/>
          </a:ln>
          <a:effectLst/>
          <a:extLst/>
        </p:spPr>
        <p:txBody>
          <a:bodyPr anchor="ctr">
            <a:spAutoFit/>
          </a:bodyPr>
          <a:lstStyle/>
          <a:p>
            <a:pPr algn="just"/>
            <a:r>
              <a:rPr lang="it-IT" altLang="it-IT" sz="1200" dirty="0">
                <a:latin typeface="Verdana" pitchFamily="34" charset="0"/>
              </a:rPr>
              <a:t>assenza di ricovero a tempo pieno della persona disabile</a:t>
            </a:r>
          </a:p>
          <a:p>
            <a:pPr algn="just"/>
            <a:endParaRPr lang="it-IT" altLang="it-IT" sz="1200" dirty="0">
              <a:latin typeface="Verdana" pitchFamily="34" charset="0"/>
            </a:endParaRPr>
          </a:p>
          <a:p>
            <a:pPr algn="just"/>
            <a:r>
              <a:rPr lang="it-IT" altLang="it-IT" sz="1200" dirty="0">
                <a:latin typeface="Verdana" pitchFamily="34" charset="0"/>
              </a:rPr>
              <a:t>			</a:t>
            </a:r>
            <a:r>
              <a:rPr lang="it-IT" altLang="it-IT" sz="1200" dirty="0" smtClean="0">
                <a:latin typeface="Verdana" pitchFamily="34" charset="0"/>
              </a:rPr>
              <a:t>ECCEZIONI </a:t>
            </a:r>
            <a:endParaRPr lang="it-IT" altLang="it-IT" sz="1200" dirty="0">
              <a:latin typeface="Verdana" pitchFamily="34" charset="0"/>
            </a:endParaRPr>
          </a:p>
          <a:p>
            <a:pPr algn="just"/>
            <a:endParaRPr lang="it-IT" altLang="it-IT" sz="1200" dirty="0">
              <a:latin typeface="Verdana" pitchFamily="34" charset="0"/>
            </a:endParaRPr>
          </a:p>
          <a:p>
            <a:pPr algn="just"/>
            <a:r>
              <a:rPr lang="it-IT" altLang="it-IT" sz="1200" dirty="0">
                <a:latin typeface="Verdana" pitchFamily="34" charset="0"/>
              </a:rPr>
              <a:t>interruzione del ricovero a tempo pieno per necessità del disabile in situazione di gravità di recarsi al di fuori della struttura che lo ospita per effettuare visite e terapie appositamente certificate (msg n. 14480/2010);</a:t>
            </a:r>
          </a:p>
          <a:p>
            <a:pPr algn="just"/>
            <a:endParaRPr lang="it-IT" altLang="it-IT" sz="1200" dirty="0">
              <a:latin typeface="Verdana" pitchFamily="34" charset="0"/>
            </a:endParaRPr>
          </a:p>
          <a:p>
            <a:pPr algn="just"/>
            <a:r>
              <a:rPr lang="it-IT" altLang="it-IT" sz="1200" dirty="0">
                <a:latin typeface="Verdana" pitchFamily="34" charset="0"/>
              </a:rPr>
              <a:t>ricovero a tempo pieno di un disabile in situazione di gravità in stato vegetativo persistente e/o con prognosi infausta a breve termine (circ. n. 155/2010, p.3);</a:t>
            </a:r>
          </a:p>
          <a:p>
            <a:pPr algn="just"/>
            <a:endParaRPr lang="it-IT" altLang="it-IT" sz="1200" dirty="0">
              <a:latin typeface="Verdana" pitchFamily="34" charset="0"/>
            </a:endParaRPr>
          </a:p>
          <a:p>
            <a:pPr algn="just"/>
            <a:r>
              <a:rPr lang="it-IT" altLang="it-IT" sz="1200" dirty="0">
                <a:latin typeface="Verdana" pitchFamily="34" charset="0"/>
              </a:rPr>
              <a:t>ricovero a tempo pieno di un soggetto disabile in situazione di gravità per il quale risulti documentato dai sanitari della struttura il bisogno di assistenza da parte di un genitore o di un familiare, ipotesi precedentemente prevista per i soli minori </a:t>
            </a:r>
          </a:p>
        </p:txBody>
      </p:sp>
      <p:sp>
        <p:nvSpPr>
          <p:cNvPr id="52228" name="Text Box 3"/>
          <p:cNvSpPr txBox="1">
            <a:spLocks noChangeArrowheads="1"/>
          </p:cNvSpPr>
          <p:nvPr/>
        </p:nvSpPr>
        <p:spPr bwMode="auto">
          <a:xfrm>
            <a:off x="2843213" y="998935"/>
            <a:ext cx="426720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spcBef>
                <a:spcPct val="50000"/>
              </a:spcBef>
            </a:pPr>
            <a:r>
              <a:rPr lang="it-IT" altLang="it-IT" sz="1500" b="1" dirty="0">
                <a:latin typeface="Verdana" pitchFamily="34" charset="0"/>
              </a:rPr>
              <a:t>              REQUISITI</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060" y="332656"/>
            <a:ext cx="1223604" cy="1499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4674" y="332656"/>
            <a:ext cx="2090117" cy="1512168"/>
          </a:xfrm>
          <a:prstGeom prst="rect">
            <a:avLst/>
          </a:prstGeom>
        </p:spPr>
      </p:pic>
    </p:spTree>
    <p:extLst>
      <p:ext uri="{BB962C8B-B14F-4D97-AF65-F5344CB8AC3E}">
        <p14:creationId xmlns:p14="http://schemas.microsoft.com/office/powerpoint/2010/main" val="358539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Segnaposto numero diapositiva 3"/>
          <p:cNvSpPr>
            <a:spLocks noGrp="1"/>
          </p:cNvSpPr>
          <p:nvPr>
            <p:ph type="sldNum" sz="quarter" idx="12"/>
          </p:nvPr>
        </p:nvSpPr>
        <p:spPr>
          <a:noFill/>
        </p:spPr>
        <p:txBody>
          <a:bodyPr/>
          <a:lstStyle>
            <a:lvl1pPr eaLnBrk="0" hangingPunct="0">
              <a:defRPr sz="1200">
                <a:solidFill>
                  <a:schemeClr val="tx1"/>
                </a:solidFill>
                <a:latin typeface="Times New Roman" pitchFamily="18" charset="0"/>
              </a:defRPr>
            </a:lvl1pPr>
            <a:lvl2pPr marL="557213" indent="-214313" eaLnBrk="0" hangingPunct="0">
              <a:defRPr sz="1200">
                <a:solidFill>
                  <a:schemeClr val="tx1"/>
                </a:solidFill>
                <a:latin typeface="Times New Roman" pitchFamily="18" charset="0"/>
              </a:defRPr>
            </a:lvl2pPr>
            <a:lvl3pPr marL="857250" indent="-171450" eaLnBrk="0" hangingPunct="0">
              <a:defRPr sz="1200">
                <a:solidFill>
                  <a:schemeClr val="tx1"/>
                </a:solidFill>
                <a:latin typeface="Times New Roman" pitchFamily="18" charset="0"/>
              </a:defRPr>
            </a:lvl3pPr>
            <a:lvl4pPr marL="1200150" indent="-171450" eaLnBrk="0" hangingPunct="0">
              <a:defRPr sz="1200">
                <a:solidFill>
                  <a:schemeClr val="tx1"/>
                </a:solidFill>
                <a:latin typeface="Times New Roman" pitchFamily="18" charset="0"/>
              </a:defRPr>
            </a:lvl4pPr>
            <a:lvl5pPr marL="1543050" indent="-171450" eaLnBrk="0" hangingPunct="0">
              <a:defRPr sz="1200">
                <a:solidFill>
                  <a:schemeClr val="tx1"/>
                </a:solidFill>
                <a:latin typeface="Times New Roman" pitchFamily="18" charset="0"/>
              </a:defRPr>
            </a:lvl5pPr>
            <a:lvl6pPr marL="1885950" indent="-171450" eaLnBrk="0" fontAlgn="base" hangingPunct="0">
              <a:spcBef>
                <a:spcPct val="0"/>
              </a:spcBef>
              <a:spcAft>
                <a:spcPct val="0"/>
              </a:spcAft>
              <a:defRPr sz="1200">
                <a:solidFill>
                  <a:schemeClr val="tx1"/>
                </a:solidFill>
                <a:latin typeface="Times New Roman" pitchFamily="18" charset="0"/>
              </a:defRPr>
            </a:lvl6pPr>
            <a:lvl7pPr marL="2228850" indent="-171450" eaLnBrk="0" fontAlgn="base" hangingPunct="0">
              <a:spcBef>
                <a:spcPct val="0"/>
              </a:spcBef>
              <a:spcAft>
                <a:spcPct val="0"/>
              </a:spcAft>
              <a:defRPr sz="1200">
                <a:solidFill>
                  <a:schemeClr val="tx1"/>
                </a:solidFill>
                <a:latin typeface="Times New Roman" pitchFamily="18" charset="0"/>
              </a:defRPr>
            </a:lvl7pPr>
            <a:lvl8pPr marL="2571750" indent="-171450" eaLnBrk="0" fontAlgn="base" hangingPunct="0">
              <a:spcBef>
                <a:spcPct val="0"/>
              </a:spcBef>
              <a:spcAft>
                <a:spcPct val="0"/>
              </a:spcAft>
              <a:defRPr sz="1200">
                <a:solidFill>
                  <a:schemeClr val="tx1"/>
                </a:solidFill>
                <a:latin typeface="Times New Roman" pitchFamily="18" charset="0"/>
              </a:defRPr>
            </a:lvl8pPr>
            <a:lvl9pPr marL="2914650" indent="-171450" eaLnBrk="0" fontAlgn="base" hangingPunct="0">
              <a:spcBef>
                <a:spcPct val="0"/>
              </a:spcBef>
              <a:spcAft>
                <a:spcPct val="0"/>
              </a:spcAft>
              <a:defRPr sz="1200">
                <a:solidFill>
                  <a:schemeClr val="tx1"/>
                </a:solidFill>
                <a:latin typeface="Times New Roman" pitchFamily="18" charset="0"/>
              </a:defRPr>
            </a:lvl9pPr>
          </a:lstStyle>
          <a:p>
            <a:pPr eaLnBrk="1" hangingPunct="1"/>
            <a:r>
              <a:rPr lang="it-IT" altLang="it-IT" sz="1050"/>
              <a:t>N.  </a:t>
            </a:r>
            <a:fld id="{980EB26D-176B-4F03-92BF-61C181341E6A}" type="slidenum">
              <a:rPr lang="it-IT" altLang="it-IT" sz="1050"/>
              <a:pPr eaLnBrk="1" hangingPunct="1"/>
              <a:t>47</a:t>
            </a:fld>
            <a:endParaRPr lang="it-IT" altLang="it-IT" sz="1050"/>
          </a:p>
        </p:txBody>
      </p:sp>
      <p:sp>
        <p:nvSpPr>
          <p:cNvPr id="52227" name="AutoShape 2"/>
          <p:cNvSpPr>
            <a:spLocks noChangeArrowheads="1"/>
          </p:cNvSpPr>
          <p:nvPr/>
        </p:nvSpPr>
        <p:spPr bwMode="auto">
          <a:xfrm>
            <a:off x="1385889" y="2139796"/>
            <a:ext cx="6480572" cy="2417683"/>
          </a:xfrm>
          <a:prstGeom prst="roundRect">
            <a:avLst>
              <a:gd name="adj" fmla="val 16667"/>
            </a:avLst>
          </a:prstGeom>
          <a:solidFill>
            <a:schemeClr val="bg2">
              <a:alpha val="30196"/>
            </a:schemeClr>
          </a:solidFill>
          <a:ln w="9525" algn="ctr">
            <a:solidFill>
              <a:schemeClr val="tx1"/>
            </a:solidFill>
            <a:round/>
            <a:headEnd/>
            <a:tailEnd/>
          </a:ln>
          <a:effectLst/>
          <a:extLst/>
        </p:spPr>
        <p:txBody>
          <a:bodyPr anchor="ctr">
            <a:spAutoFit/>
          </a:bodyPr>
          <a:lstStyle/>
          <a:p>
            <a:pPr algn="just"/>
            <a:r>
              <a:rPr lang="it-IT" altLang="it-IT" sz="1200" dirty="0">
                <a:latin typeface="Verdana" pitchFamily="34" charset="0"/>
              </a:rPr>
              <a:t>Il richiedente deve avere un rapporto di lavoro in essere;</a:t>
            </a:r>
          </a:p>
          <a:p>
            <a:pPr algn="just"/>
            <a:endParaRPr lang="it-IT" altLang="it-IT" sz="1200" dirty="0">
              <a:latin typeface="Verdana" pitchFamily="34" charset="0"/>
            </a:endParaRPr>
          </a:p>
          <a:p>
            <a:pPr algn="just"/>
            <a:r>
              <a:rPr lang="it-IT" altLang="it-IT" sz="1200" dirty="0">
                <a:latin typeface="Verdana" pitchFamily="34" charset="0"/>
              </a:rPr>
              <a:t>Convivenza</a:t>
            </a:r>
          </a:p>
          <a:p>
            <a:pPr marL="2971800" lvl="6" indent="-228600" eaLnBrk="0" fontAlgn="base" hangingPunct="0">
              <a:spcBef>
                <a:spcPct val="0"/>
              </a:spcBef>
              <a:spcAft>
                <a:spcPct val="0"/>
              </a:spcAft>
            </a:pPr>
            <a:r>
              <a:rPr lang="it-IT" altLang="it-IT" sz="1600" dirty="0">
                <a:latin typeface="Times New Roman" pitchFamily="18" charset="0"/>
              </a:rPr>
              <a:t>ECCEZIONI</a:t>
            </a:r>
          </a:p>
          <a:p>
            <a:pPr algn="just"/>
            <a:endParaRPr lang="it-IT" altLang="it-IT" sz="1200" dirty="0">
              <a:latin typeface="Verdana" pitchFamily="34" charset="0"/>
            </a:endParaRPr>
          </a:p>
          <a:p>
            <a:pPr algn="just"/>
            <a:r>
              <a:rPr lang="it-IT" altLang="it-IT" sz="1200" dirty="0">
                <a:latin typeface="Verdana" pitchFamily="34" charset="0"/>
              </a:rPr>
              <a:t>dimora temporanea (vedi iscrizione nello schedario della popolazione temporanea di cui all’art.32 D.P.R. n. 223/89);</a:t>
            </a:r>
          </a:p>
          <a:p>
            <a:pPr algn="just"/>
            <a:endParaRPr lang="it-IT" altLang="it-IT" sz="1200" dirty="0">
              <a:latin typeface="Verdana" pitchFamily="34" charset="0"/>
            </a:endParaRPr>
          </a:p>
          <a:p>
            <a:pPr algn="just"/>
            <a:r>
              <a:rPr lang="it-IT" altLang="it-IT" sz="1200" dirty="0">
                <a:latin typeface="Verdana" pitchFamily="34" charset="0"/>
              </a:rPr>
              <a:t>residenza nel medesimo stabile, stesso numero civico, ma non anche nello stesso interno (appartamento) msg 6512/2010.</a:t>
            </a:r>
          </a:p>
          <a:p>
            <a:pPr algn="just"/>
            <a:endParaRPr lang="it-IT" altLang="it-IT" sz="1200" dirty="0">
              <a:latin typeface="Verdana" pitchFamily="34" charset="0"/>
            </a:endParaRPr>
          </a:p>
        </p:txBody>
      </p:sp>
      <p:sp>
        <p:nvSpPr>
          <p:cNvPr id="52228" name="Text Box 3"/>
          <p:cNvSpPr txBox="1">
            <a:spLocks noChangeArrowheads="1"/>
          </p:cNvSpPr>
          <p:nvPr/>
        </p:nvSpPr>
        <p:spPr bwMode="auto">
          <a:xfrm>
            <a:off x="2843213" y="998935"/>
            <a:ext cx="426720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spcBef>
                <a:spcPct val="50000"/>
              </a:spcBef>
            </a:pPr>
            <a:r>
              <a:rPr lang="it-IT" altLang="it-IT" sz="1500" b="1" dirty="0">
                <a:latin typeface="Verdana" pitchFamily="34" charset="0"/>
              </a:rPr>
              <a:t>              REQUISITI</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060" y="332656"/>
            <a:ext cx="1223604" cy="1499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4674" y="332656"/>
            <a:ext cx="2090117" cy="1512168"/>
          </a:xfrm>
          <a:prstGeom prst="rect">
            <a:avLst/>
          </a:prstGeom>
        </p:spPr>
      </p:pic>
    </p:spTree>
    <p:extLst>
      <p:ext uri="{BB962C8B-B14F-4D97-AF65-F5344CB8AC3E}">
        <p14:creationId xmlns:p14="http://schemas.microsoft.com/office/powerpoint/2010/main" val="325531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numero diapositiva 3"/>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5803B47B-2E6C-4815-86B9-E866B748C624}" type="slidenum">
              <a:rPr lang="en-US" altLang="it-IT" sz="1400" smtClean="0"/>
              <a:pPr>
                <a:spcBef>
                  <a:spcPct val="0"/>
                </a:spcBef>
                <a:buFontTx/>
                <a:buNone/>
              </a:pPr>
              <a:t>48</a:t>
            </a:fld>
            <a:endParaRPr lang="en-US" altLang="it-IT" sz="1400" smtClean="0"/>
          </a:p>
        </p:txBody>
      </p:sp>
      <p:sp>
        <p:nvSpPr>
          <p:cNvPr id="9219" name="Text Box 2"/>
          <p:cNvSpPr txBox="1">
            <a:spLocks noChangeArrowheads="1"/>
          </p:cNvSpPr>
          <p:nvPr/>
        </p:nvSpPr>
        <p:spPr bwMode="auto">
          <a:xfrm>
            <a:off x="3563888" y="1844824"/>
            <a:ext cx="2228850" cy="707886"/>
          </a:xfrm>
          <a:prstGeom prst="rect">
            <a:avLst/>
          </a:prstGeom>
          <a:solidFill>
            <a:schemeClr val="bg2"/>
          </a:solidFill>
          <a:ln w="28575">
            <a:solidFill>
              <a:srgbClr val="000066"/>
            </a:solidFill>
            <a:miter lim="800000"/>
            <a:headEnd/>
            <a:tailEnd/>
          </a:ln>
          <a:effectLst>
            <a:outerShdw dist="107763" dir="18900000" algn="ctr" rotWithShape="0">
              <a:schemeClr val="bg2"/>
            </a:outerShdw>
          </a:effec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it-IT" altLang="it-IT" sz="2000" b="1" dirty="0" smtClean="0">
                <a:solidFill>
                  <a:srgbClr val="000066"/>
                </a:solidFill>
                <a:latin typeface="Verdana" pitchFamily="34" charset="0"/>
              </a:rPr>
              <a:t>Trasmissione telematica</a:t>
            </a:r>
            <a:endParaRPr lang="it-IT" altLang="it-IT" sz="2000" b="1" dirty="0">
              <a:solidFill>
                <a:srgbClr val="000066"/>
              </a:solidFill>
              <a:latin typeface="Verdana" pitchFamily="34" charset="0"/>
            </a:endParaRPr>
          </a:p>
        </p:txBody>
      </p:sp>
      <p:sp>
        <p:nvSpPr>
          <p:cNvPr id="9222" name="Text Box 15"/>
          <p:cNvSpPr txBox="1">
            <a:spLocks noChangeArrowheads="1"/>
          </p:cNvSpPr>
          <p:nvPr/>
        </p:nvSpPr>
        <p:spPr bwMode="auto">
          <a:xfrm>
            <a:off x="1189702" y="3717032"/>
            <a:ext cx="6696744" cy="1384995"/>
          </a:xfrm>
          <a:prstGeom prst="rect">
            <a:avLst/>
          </a:prstGeom>
          <a:solidFill>
            <a:schemeClr val="bg2"/>
          </a:solidFill>
          <a:ln w="28575">
            <a:solidFill>
              <a:srgbClr val="000066"/>
            </a:solidFill>
            <a:miter lim="800000"/>
            <a:headEnd/>
            <a:tailEnd/>
          </a:ln>
          <a:effectLst>
            <a:outerShdw dist="107763" dir="18900000" algn="ctr" rotWithShape="0">
              <a:schemeClr val="bg2"/>
            </a:outerShdw>
          </a:effec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it-IT" altLang="it-IT" sz="1400" b="1" dirty="0" smtClean="0">
                <a:solidFill>
                  <a:srgbClr val="000066"/>
                </a:solidFill>
                <a:latin typeface="Verdana" pitchFamily="34" charset="0"/>
              </a:rPr>
              <a:t>Prestazione finalizzata a garantire la cura, a domicilio, delle persone non autosufficienti iscritte alla Gestione unitaria delle Prestazioni creditizie e sociali e ai loro familiari che si concretizzano in contributi economici mensili per il rimborso di spese sostenute per l’assunzione di un assistente familiare nonché eventuali prestazioni integrative</a:t>
            </a:r>
            <a:endParaRPr lang="it-IT" altLang="it-IT" sz="1400" b="1" dirty="0">
              <a:solidFill>
                <a:srgbClr val="000066"/>
              </a:solidFill>
              <a:latin typeface="Verdana" pitchFamily="34" charset="0"/>
            </a:endParaRPr>
          </a:p>
        </p:txBody>
      </p:sp>
      <p:sp>
        <p:nvSpPr>
          <p:cNvPr id="9223" name="Text Box 18"/>
          <p:cNvSpPr txBox="1">
            <a:spLocks noChangeArrowheads="1"/>
          </p:cNvSpPr>
          <p:nvPr/>
        </p:nvSpPr>
        <p:spPr bwMode="auto">
          <a:xfrm>
            <a:off x="2133600" y="478994"/>
            <a:ext cx="4800600" cy="861774"/>
          </a:xfrm>
          <a:prstGeom prst="rect">
            <a:avLst/>
          </a:prstGeom>
          <a:solidFill>
            <a:schemeClr val="bg2"/>
          </a:solidFill>
          <a:ln w="9525">
            <a:solidFill>
              <a:srgbClr val="000066"/>
            </a:solidFill>
            <a:miter lim="800000"/>
            <a:headEnd/>
            <a:tailEnd/>
          </a:ln>
          <a:effectLst>
            <a:outerShdw dist="107763" dir="18900000" algn="ctr" rotWithShape="0">
              <a:schemeClr val="bg2"/>
            </a:outerShdw>
          </a:effec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it-IT" altLang="it-IT" sz="2000" b="1" dirty="0" smtClean="0">
                <a:solidFill>
                  <a:srgbClr val="000066"/>
                </a:solidFill>
                <a:latin typeface="Verdana" pitchFamily="34" charset="0"/>
              </a:rPr>
              <a:t>ATTIVITA’ DI ASSISTENZA</a:t>
            </a:r>
          </a:p>
          <a:p>
            <a:pPr algn="ctr">
              <a:spcBef>
                <a:spcPct val="50000"/>
              </a:spcBef>
              <a:buFontTx/>
              <a:buNone/>
            </a:pPr>
            <a:r>
              <a:rPr lang="it-IT" altLang="it-IT" sz="2000" b="1" dirty="0" smtClean="0">
                <a:solidFill>
                  <a:srgbClr val="000066"/>
                </a:solidFill>
                <a:latin typeface="Verdana" pitchFamily="34" charset="0"/>
              </a:rPr>
              <a:t>HOME CARE PREMIUM </a:t>
            </a:r>
            <a:endParaRPr lang="it-IT" altLang="it-IT" sz="2000" b="1" dirty="0">
              <a:solidFill>
                <a:srgbClr val="000066"/>
              </a:solidFill>
              <a:latin typeface="Verdana" pitchFamily="34" charset="0"/>
            </a:endParaRPr>
          </a:p>
        </p:txBody>
      </p:sp>
      <p:pic>
        <p:nvPicPr>
          <p:cNvPr id="10" name="Picture 13" descr="log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28601" y="372616"/>
            <a:ext cx="1907880" cy="1112168"/>
          </a:xfrm>
          <a:prstGeom prst="rect">
            <a:avLst/>
          </a:prstGeom>
          <a:noFill/>
        </p:spPr>
      </p:pic>
      <p:pic>
        <p:nvPicPr>
          <p:cNvPr id="12"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6296" y="332656"/>
            <a:ext cx="1578495" cy="1142017"/>
          </a:xfrm>
          <a:prstGeom prst="rect">
            <a:avLst/>
          </a:prstGeom>
        </p:spPr>
      </p:pic>
    </p:spTree>
    <p:extLst>
      <p:ext uri="{BB962C8B-B14F-4D97-AF65-F5344CB8AC3E}">
        <p14:creationId xmlns:p14="http://schemas.microsoft.com/office/powerpoint/2010/main" val="5970871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numero diapositiva 3"/>
          <p:cNvSpPr>
            <a:spLocks noGrp="1"/>
          </p:cNvSpPr>
          <p:nvPr>
            <p:ph type="sldNum" sz="quarter" idx="12"/>
          </p:nvPr>
        </p:nvSpPr>
        <p:spPr>
          <a:noFill/>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5803B47B-2E6C-4815-86B9-E866B748C624}" type="slidenum">
              <a:rPr lang="en-US" altLang="it-IT" sz="1400" smtClean="0"/>
              <a:pPr>
                <a:spcBef>
                  <a:spcPct val="0"/>
                </a:spcBef>
                <a:buFontTx/>
                <a:buNone/>
              </a:pPr>
              <a:t>49</a:t>
            </a:fld>
            <a:endParaRPr lang="en-US" altLang="it-IT" sz="1400" smtClean="0"/>
          </a:p>
        </p:txBody>
      </p:sp>
      <p:sp>
        <p:nvSpPr>
          <p:cNvPr id="9219" name="Text Box 2"/>
          <p:cNvSpPr txBox="1">
            <a:spLocks noChangeArrowheads="1"/>
          </p:cNvSpPr>
          <p:nvPr/>
        </p:nvSpPr>
        <p:spPr bwMode="auto">
          <a:xfrm>
            <a:off x="3577555" y="2246965"/>
            <a:ext cx="2228850" cy="707886"/>
          </a:xfrm>
          <a:prstGeom prst="rect">
            <a:avLst/>
          </a:prstGeom>
          <a:solidFill>
            <a:schemeClr val="bg2"/>
          </a:solidFill>
          <a:ln w="28575">
            <a:solidFill>
              <a:srgbClr val="000066"/>
            </a:solidFill>
            <a:miter lim="800000"/>
            <a:headEnd/>
            <a:tailEnd/>
          </a:ln>
          <a:effectLst>
            <a:outerShdw dist="107763" dir="18900000" algn="ctr" rotWithShape="0">
              <a:schemeClr val="bg2"/>
            </a:outerShdw>
          </a:effec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it-IT" altLang="it-IT" sz="2000" b="1" dirty="0" smtClean="0">
                <a:solidFill>
                  <a:srgbClr val="000066"/>
                </a:solidFill>
                <a:latin typeface="Verdana" pitchFamily="34" charset="0"/>
              </a:rPr>
              <a:t>Trasmissione telematica</a:t>
            </a:r>
            <a:endParaRPr lang="it-IT" altLang="it-IT" sz="2000" b="1" dirty="0">
              <a:solidFill>
                <a:srgbClr val="000066"/>
              </a:solidFill>
              <a:latin typeface="Verdana" pitchFamily="34" charset="0"/>
            </a:endParaRPr>
          </a:p>
        </p:txBody>
      </p:sp>
      <p:sp>
        <p:nvSpPr>
          <p:cNvPr id="9222" name="Text Box 15"/>
          <p:cNvSpPr txBox="1">
            <a:spLocks noChangeArrowheads="1"/>
          </p:cNvSpPr>
          <p:nvPr/>
        </p:nvSpPr>
        <p:spPr bwMode="auto">
          <a:xfrm>
            <a:off x="1169788" y="3789040"/>
            <a:ext cx="6480720" cy="954107"/>
          </a:xfrm>
          <a:prstGeom prst="rect">
            <a:avLst/>
          </a:prstGeom>
          <a:solidFill>
            <a:schemeClr val="bg2"/>
          </a:solidFill>
          <a:ln w="28575">
            <a:solidFill>
              <a:srgbClr val="000066"/>
            </a:solidFill>
            <a:miter lim="800000"/>
            <a:headEnd/>
            <a:tailEnd/>
          </a:ln>
          <a:effectLst>
            <a:outerShdw dist="107763" dir="18900000" algn="ctr" rotWithShape="0">
              <a:schemeClr val="bg2"/>
            </a:outerShdw>
          </a:effec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it-IT" altLang="it-IT" sz="1400" b="1" dirty="0" smtClean="0">
                <a:solidFill>
                  <a:srgbClr val="000066"/>
                </a:solidFill>
                <a:latin typeface="Verdana" pitchFamily="34" charset="0"/>
              </a:rPr>
              <a:t>Prestazione finalizzata a garantire un contributo a copertura totale o parziale delle spese sostenute per il </a:t>
            </a:r>
            <a:r>
              <a:rPr lang="it-IT" altLang="it-IT" sz="1400" b="1" dirty="0">
                <a:solidFill>
                  <a:srgbClr val="000066"/>
                </a:solidFill>
                <a:latin typeface="Verdana" pitchFamily="34" charset="0"/>
              </a:rPr>
              <a:t>ricovero  di soggetti affetti da patologie che necessitano di cure di lungo periodo presso Residenze Sanitarie Assistenziali</a:t>
            </a:r>
          </a:p>
        </p:txBody>
      </p:sp>
      <p:sp>
        <p:nvSpPr>
          <p:cNvPr id="9223" name="Text Box 18"/>
          <p:cNvSpPr txBox="1">
            <a:spLocks noChangeArrowheads="1"/>
          </p:cNvSpPr>
          <p:nvPr/>
        </p:nvSpPr>
        <p:spPr bwMode="auto">
          <a:xfrm>
            <a:off x="2291680" y="551002"/>
            <a:ext cx="4800600" cy="861774"/>
          </a:xfrm>
          <a:prstGeom prst="rect">
            <a:avLst/>
          </a:prstGeom>
          <a:solidFill>
            <a:schemeClr val="bg2"/>
          </a:solidFill>
          <a:ln w="9525">
            <a:solidFill>
              <a:srgbClr val="000066"/>
            </a:solidFill>
            <a:miter lim="800000"/>
            <a:headEnd/>
            <a:tailEnd/>
          </a:ln>
          <a:effectLst>
            <a:outerShdw dist="107763" dir="18900000" algn="ctr" rotWithShape="0">
              <a:schemeClr val="bg2"/>
            </a:outerShdw>
          </a:effec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it-IT" altLang="it-IT" sz="2000" b="1" dirty="0" smtClean="0">
                <a:solidFill>
                  <a:srgbClr val="000066"/>
                </a:solidFill>
                <a:latin typeface="Verdana" pitchFamily="34" charset="0"/>
              </a:rPr>
              <a:t>ATTIVITA’ DI ASSISTENZA</a:t>
            </a:r>
          </a:p>
          <a:p>
            <a:pPr algn="ctr">
              <a:spcBef>
                <a:spcPct val="50000"/>
              </a:spcBef>
              <a:buFontTx/>
              <a:buNone/>
            </a:pPr>
            <a:r>
              <a:rPr lang="it-IT" altLang="it-IT" sz="2000" b="1" dirty="0" smtClean="0">
                <a:solidFill>
                  <a:srgbClr val="000066"/>
                </a:solidFill>
                <a:latin typeface="Verdana" pitchFamily="34" charset="0"/>
              </a:rPr>
              <a:t>LONG TERM CARE  </a:t>
            </a:r>
            <a:endParaRPr lang="it-IT" altLang="it-IT" sz="2000" b="1" dirty="0">
              <a:solidFill>
                <a:srgbClr val="000066"/>
              </a:solidFill>
              <a:latin typeface="Verdana" pitchFamily="34" charset="0"/>
            </a:endParaRPr>
          </a:p>
        </p:txBody>
      </p:sp>
      <p:pic>
        <p:nvPicPr>
          <p:cNvPr id="10" name="Picture 13" descr="log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87856" y="372616"/>
            <a:ext cx="1907880" cy="1112168"/>
          </a:xfrm>
          <a:prstGeom prst="rect">
            <a:avLst/>
          </a:prstGeom>
          <a:noFill/>
        </p:spPr>
      </p:pic>
      <p:pic>
        <p:nvPicPr>
          <p:cNvPr id="12"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6296" y="332656"/>
            <a:ext cx="1578495" cy="1142017"/>
          </a:xfrm>
          <a:prstGeom prst="rect">
            <a:avLst/>
          </a:prstGeom>
        </p:spPr>
      </p:pic>
    </p:spTree>
    <p:extLst>
      <p:ext uri="{BB962C8B-B14F-4D97-AF65-F5344CB8AC3E}">
        <p14:creationId xmlns:p14="http://schemas.microsoft.com/office/powerpoint/2010/main" val="690661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332656"/>
            <a:ext cx="8640960" cy="6192688"/>
          </a:xfrm>
          <a:solidFill>
            <a:schemeClr val="bg2">
              <a:lumMod val="20000"/>
              <a:lumOff val="80000"/>
            </a:schemeClr>
          </a:solidFill>
        </p:spPr>
        <p:txBody>
          <a:bodyPr>
            <a:normAutofit fontScale="55000" lnSpcReduction="20000"/>
          </a:bodyPr>
          <a:lstStyle/>
          <a:p>
            <a:pPr algn="l"/>
            <a:endParaRPr lang="it-IT" dirty="0"/>
          </a:p>
          <a:p>
            <a:pPr algn="l"/>
            <a:endParaRPr lang="it-IT" dirty="0" smtClean="0"/>
          </a:p>
          <a:p>
            <a:pPr algn="l"/>
            <a:r>
              <a:rPr lang="it-IT" dirty="0" smtClean="0"/>
              <a:t>	</a:t>
            </a:r>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r>
              <a:rPr lang="it-IT" dirty="0" smtClean="0"/>
              <a:t>			   </a:t>
            </a:r>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r>
              <a:rPr lang="it-IT" dirty="0"/>
              <a:t>	</a:t>
            </a:r>
            <a:r>
              <a:rPr lang="it-IT" dirty="0" smtClean="0"/>
              <a:t>		    </a:t>
            </a:r>
          </a:p>
          <a:p>
            <a:pPr algn="l"/>
            <a:r>
              <a:rPr lang="it-IT" sz="2600" dirty="0" smtClean="0"/>
              <a:t>			   </a:t>
            </a:r>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endParaRPr lang="it-IT" dirty="0" smtClean="0"/>
          </a:p>
          <a:p>
            <a:pPr algn="l"/>
            <a:endParaRPr lang="it-IT" dirty="0"/>
          </a:p>
          <a:p>
            <a:pPr algn="l"/>
            <a:endParaRPr lang="it-IT" dirty="0" smtClean="0"/>
          </a:p>
          <a:p>
            <a:pPr algn="l"/>
            <a:endParaRPr lang="it-IT" sz="2900" dirty="0" smtClean="0"/>
          </a:p>
          <a:p>
            <a:pPr algn="l"/>
            <a:endParaRPr lang="it-IT" sz="2900" dirty="0"/>
          </a:p>
          <a:p>
            <a:pPr algn="l"/>
            <a:endParaRPr lang="it-IT" sz="2900" dirty="0" smtClean="0"/>
          </a:p>
          <a:p>
            <a:pPr algn="l"/>
            <a:endParaRPr lang="it-IT" sz="2900" dirty="0"/>
          </a:p>
          <a:p>
            <a:pPr algn="l"/>
            <a:endParaRPr lang="it-IT" sz="2900" dirty="0" smtClean="0"/>
          </a:p>
          <a:p>
            <a:pPr algn="l"/>
            <a:endParaRPr lang="it-IT" sz="2900" dirty="0"/>
          </a:p>
          <a:p>
            <a:pPr algn="l"/>
            <a:endParaRPr lang="it-IT" sz="2900" dirty="0" smtClean="0"/>
          </a:p>
          <a:p>
            <a:pPr algn="l"/>
            <a:endParaRPr lang="it-IT" sz="2900" dirty="0"/>
          </a:p>
          <a:p>
            <a:pPr algn="l"/>
            <a:r>
              <a:rPr lang="it-IT" dirty="0" smtClean="0"/>
              <a:t>	 </a:t>
            </a:r>
          </a:p>
          <a:p>
            <a:pPr algn="ctr"/>
            <a:endParaRPr lang="it-IT" dirty="0"/>
          </a:p>
        </p:txBody>
      </p:sp>
      <p:sp>
        <p:nvSpPr>
          <p:cNvPr id="5" name="Fumetto 4 4"/>
          <p:cNvSpPr/>
          <p:nvPr/>
        </p:nvSpPr>
        <p:spPr>
          <a:xfrm>
            <a:off x="1567366" y="332656"/>
            <a:ext cx="4084798" cy="203921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prstClr val="white"/>
                </a:solidFill>
              </a:rPr>
              <a:t>E SE ADOTTASSI UN FIGLIO?</a:t>
            </a:r>
            <a:endParaRPr lang="it-IT" dirty="0">
              <a:solidFill>
                <a:prstClr val="white"/>
              </a:solidFill>
            </a:endParaRP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708920"/>
            <a:ext cx="26860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323528" y="2636912"/>
            <a:ext cx="8280920" cy="3416320"/>
          </a:xfrm>
          <a:prstGeom prst="rect">
            <a:avLst/>
          </a:prstGeom>
        </p:spPr>
        <p:txBody>
          <a:bodyPr wrap="square">
            <a:spAutoFit/>
          </a:bodyPr>
          <a:lstStyle/>
          <a:p>
            <a:pPr marL="3055938"/>
            <a:r>
              <a:rPr lang="it-IT" sz="1600" dirty="0" smtClean="0">
                <a:solidFill>
                  <a:prstClr val="black"/>
                </a:solidFill>
              </a:rPr>
              <a:t>Circ. 16/2008</a:t>
            </a:r>
          </a:p>
          <a:p>
            <a:pPr marL="3055938"/>
            <a:endParaRPr lang="it-IT" sz="2000" dirty="0">
              <a:solidFill>
                <a:prstClr val="black"/>
              </a:solidFill>
            </a:endParaRPr>
          </a:p>
          <a:p>
            <a:pPr marL="3049588" indent="-228600">
              <a:buFont typeface="+mj-lt"/>
              <a:buAutoNum type="arabicPeriod"/>
            </a:pPr>
            <a:r>
              <a:rPr lang="it-IT" sz="1200" b="1" dirty="0" smtClean="0">
                <a:solidFill>
                  <a:srgbClr val="00B050"/>
                </a:solidFill>
              </a:rPr>
              <a:t>ADOZIONE O AFFIDAMENTO NAZIONALE/INTERNAZIONALE</a:t>
            </a:r>
            <a:r>
              <a:rPr lang="it-IT" sz="1200" b="1" dirty="0" smtClean="0">
                <a:solidFill>
                  <a:prstClr val="black"/>
                </a:solidFill>
              </a:rPr>
              <a:t> </a:t>
            </a:r>
            <a:r>
              <a:rPr lang="it-IT" sz="1200" dirty="0" smtClean="0">
                <a:solidFill>
                  <a:prstClr val="black"/>
                </a:solidFill>
              </a:rPr>
              <a:t>di minore di cui alla legge 184/1983: il congedo di maternità spetta per i 5 mesi successivi all’effettivo ingresso in famiglia del minore adottato o affidato </a:t>
            </a:r>
            <a:r>
              <a:rPr lang="it-IT" sz="1200" dirty="0" err="1" smtClean="0">
                <a:solidFill>
                  <a:prstClr val="black"/>
                </a:solidFill>
              </a:rPr>
              <a:t>preadottivamente</a:t>
            </a:r>
            <a:r>
              <a:rPr lang="it-IT" sz="1200" dirty="0" smtClean="0">
                <a:solidFill>
                  <a:prstClr val="black"/>
                </a:solidFill>
              </a:rPr>
              <a:t> nonché per il giorno dell’ingresso stesso</a:t>
            </a:r>
            <a:r>
              <a:rPr lang="it-IT" sz="1200" dirty="0">
                <a:solidFill>
                  <a:prstClr val="black"/>
                </a:solidFill>
              </a:rPr>
              <a:t>,</a:t>
            </a:r>
            <a:r>
              <a:rPr lang="it-IT" sz="1200" dirty="0" smtClean="0">
                <a:solidFill>
                  <a:prstClr val="black"/>
                </a:solidFill>
              </a:rPr>
              <a:t> fatta salva, in caso di adozione internazionale, la possibilità di usufruire di un periodo anche prima dell’ingresso in famiglia;</a:t>
            </a:r>
          </a:p>
          <a:p>
            <a:pPr marL="3284538" indent="-228600">
              <a:buFont typeface="+mj-lt"/>
              <a:buAutoNum type="arabicPeriod"/>
            </a:pPr>
            <a:endParaRPr lang="it-IT" sz="1200" dirty="0" smtClean="0">
              <a:solidFill>
                <a:prstClr val="black"/>
              </a:solidFill>
            </a:endParaRPr>
          </a:p>
          <a:p>
            <a:pPr marL="3284538" indent="-228600">
              <a:buFont typeface="+mj-lt"/>
              <a:buAutoNum type="arabicPeriod"/>
            </a:pPr>
            <a:endParaRPr lang="it-IT" sz="1200" dirty="0" smtClean="0">
              <a:solidFill>
                <a:prstClr val="black"/>
              </a:solidFill>
            </a:endParaRPr>
          </a:p>
          <a:p>
            <a:pPr marL="266700" indent="-228600">
              <a:buFont typeface="+mj-lt"/>
              <a:buAutoNum type="arabicPeriod"/>
            </a:pPr>
            <a:r>
              <a:rPr lang="it-IT" sz="1200" b="1" dirty="0" smtClean="0">
                <a:solidFill>
                  <a:srgbClr val="00B050"/>
                </a:solidFill>
              </a:rPr>
              <a:t>AFFIDAMENTO NON PREADOTTIVO </a:t>
            </a:r>
            <a:r>
              <a:rPr lang="it-IT" sz="1200" dirty="0" smtClean="0">
                <a:solidFill>
                  <a:prstClr val="black"/>
                </a:solidFill>
              </a:rPr>
              <a:t>di </a:t>
            </a:r>
            <a:r>
              <a:rPr lang="it-IT" sz="1200" dirty="0">
                <a:solidFill>
                  <a:prstClr val="black"/>
                </a:solidFill>
              </a:rPr>
              <a:t>cui alla legge </a:t>
            </a:r>
            <a:r>
              <a:rPr lang="it-IT" sz="1200" dirty="0" smtClean="0">
                <a:solidFill>
                  <a:prstClr val="black"/>
                </a:solidFill>
              </a:rPr>
              <a:t>184/1983: </a:t>
            </a:r>
            <a:r>
              <a:rPr lang="it-IT" sz="1200" dirty="0">
                <a:solidFill>
                  <a:prstClr val="black"/>
                </a:solidFill>
              </a:rPr>
              <a:t>il congedo spetta per un periodo di 3 mesi da fruire, anche in modo frazionato, entro l’arco temporale di 5 mesi dalla data di affidamento del </a:t>
            </a:r>
            <a:r>
              <a:rPr lang="it-IT" sz="1200" dirty="0" smtClean="0">
                <a:solidFill>
                  <a:prstClr val="black"/>
                </a:solidFill>
              </a:rPr>
              <a:t>minore;</a:t>
            </a:r>
          </a:p>
          <a:p>
            <a:pPr marL="266700" indent="-228600">
              <a:buFont typeface="+mj-lt"/>
              <a:buAutoNum type="arabicPeriod"/>
            </a:pPr>
            <a:endParaRPr lang="it-IT" sz="1200" dirty="0" smtClean="0">
              <a:solidFill>
                <a:prstClr val="black"/>
              </a:solidFill>
            </a:endParaRPr>
          </a:p>
          <a:p>
            <a:pPr marL="266700" indent="-228600">
              <a:buFont typeface="+mj-lt"/>
              <a:buAutoNum type="arabicPeriod"/>
            </a:pPr>
            <a:r>
              <a:rPr lang="it-IT" sz="1200" b="1" dirty="0">
                <a:solidFill>
                  <a:srgbClr val="00B050"/>
                </a:solidFill>
              </a:rPr>
              <a:t>COLLOCAMENTO </a:t>
            </a:r>
            <a:r>
              <a:rPr lang="it-IT" sz="1200" b="1" dirty="0" smtClean="0">
                <a:solidFill>
                  <a:srgbClr val="00B050"/>
                </a:solidFill>
              </a:rPr>
              <a:t>TEMPORANEO IN </a:t>
            </a:r>
            <a:r>
              <a:rPr lang="it-IT" sz="1200" b="1" dirty="0">
                <a:solidFill>
                  <a:srgbClr val="00B050"/>
                </a:solidFill>
              </a:rPr>
              <a:t>FAMIGLIA</a:t>
            </a:r>
            <a:r>
              <a:rPr lang="it-IT" sz="1200" dirty="0">
                <a:solidFill>
                  <a:prstClr val="black"/>
                </a:solidFill>
              </a:rPr>
              <a:t>: il congedo </a:t>
            </a:r>
            <a:r>
              <a:rPr lang="it-IT" sz="1200" dirty="0" smtClean="0">
                <a:solidFill>
                  <a:prstClr val="black"/>
                </a:solidFill>
              </a:rPr>
              <a:t>deve </a:t>
            </a:r>
            <a:r>
              <a:rPr lang="it-IT" sz="1200" dirty="0">
                <a:solidFill>
                  <a:prstClr val="black"/>
                </a:solidFill>
              </a:rPr>
              <a:t>essere fruito nei primi </a:t>
            </a:r>
          </a:p>
          <a:p>
            <a:pPr marL="38100"/>
            <a:r>
              <a:rPr lang="it-IT" sz="1200" dirty="0">
                <a:solidFill>
                  <a:prstClr val="black"/>
                </a:solidFill>
              </a:rPr>
              <a:t>tre mesi successivi all’effettivo ingresso del minore in famiglia</a:t>
            </a:r>
            <a:r>
              <a:rPr lang="it-IT" sz="1200" dirty="0" smtClean="0">
                <a:solidFill>
                  <a:prstClr val="black"/>
                </a:solidFill>
              </a:rPr>
              <a:t>. </a:t>
            </a:r>
            <a:r>
              <a:rPr lang="it-IT" sz="1200" dirty="0">
                <a:solidFill>
                  <a:prstClr val="black"/>
                </a:solidFill>
              </a:rPr>
              <a:t>Msg </a:t>
            </a:r>
            <a:r>
              <a:rPr lang="it-IT" sz="1200" dirty="0" smtClean="0">
                <a:solidFill>
                  <a:prstClr val="black"/>
                </a:solidFill>
              </a:rPr>
              <a:t>5748/2006 </a:t>
            </a:r>
            <a:endParaRPr lang="it-IT" sz="1200" dirty="0">
              <a:solidFill>
                <a:prstClr val="black"/>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16757"/>
            <a:ext cx="1219200"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6755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332656"/>
            <a:ext cx="8640960" cy="6192688"/>
          </a:xfrm>
          <a:solidFill>
            <a:schemeClr val="bg2">
              <a:lumMod val="20000"/>
              <a:lumOff val="80000"/>
            </a:schemeClr>
          </a:solidFill>
        </p:spPr>
        <p:txBody>
          <a:bodyPr>
            <a:normAutofit fontScale="55000" lnSpcReduction="20000"/>
          </a:bodyPr>
          <a:lstStyle/>
          <a:p>
            <a:pPr algn="l"/>
            <a:endParaRPr lang="it-IT" dirty="0"/>
          </a:p>
          <a:p>
            <a:pPr algn="l"/>
            <a:endParaRPr lang="it-IT" dirty="0" smtClean="0"/>
          </a:p>
          <a:p>
            <a:pPr algn="l"/>
            <a:r>
              <a:rPr lang="it-IT" dirty="0" smtClean="0"/>
              <a:t>	</a:t>
            </a:r>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r>
              <a:rPr lang="it-IT" dirty="0" smtClean="0"/>
              <a:t>			   </a:t>
            </a:r>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r>
              <a:rPr lang="it-IT" dirty="0"/>
              <a:t>	</a:t>
            </a:r>
            <a:r>
              <a:rPr lang="it-IT" dirty="0" smtClean="0"/>
              <a:t>		    </a:t>
            </a:r>
          </a:p>
          <a:p>
            <a:pPr algn="l"/>
            <a:r>
              <a:rPr lang="it-IT" sz="2600" dirty="0" smtClean="0"/>
              <a:t>			   </a:t>
            </a:r>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endParaRPr lang="it-IT" dirty="0" smtClean="0"/>
          </a:p>
          <a:p>
            <a:pPr algn="l"/>
            <a:endParaRPr lang="it-IT" dirty="0"/>
          </a:p>
          <a:p>
            <a:pPr algn="l"/>
            <a:endParaRPr lang="it-IT" dirty="0" smtClean="0"/>
          </a:p>
          <a:p>
            <a:pPr algn="l"/>
            <a:endParaRPr lang="it-IT" sz="2900" dirty="0" smtClean="0"/>
          </a:p>
          <a:p>
            <a:pPr algn="l"/>
            <a:endParaRPr lang="it-IT" sz="2900" dirty="0"/>
          </a:p>
          <a:p>
            <a:pPr algn="l"/>
            <a:endParaRPr lang="it-IT" sz="2900" dirty="0" smtClean="0"/>
          </a:p>
          <a:p>
            <a:pPr algn="l"/>
            <a:endParaRPr lang="it-IT" sz="2900" dirty="0"/>
          </a:p>
          <a:p>
            <a:pPr algn="l"/>
            <a:endParaRPr lang="it-IT" sz="2900" dirty="0" smtClean="0"/>
          </a:p>
          <a:p>
            <a:pPr algn="l"/>
            <a:endParaRPr lang="it-IT" sz="2900" dirty="0"/>
          </a:p>
          <a:p>
            <a:pPr algn="l"/>
            <a:endParaRPr lang="it-IT" sz="2900" dirty="0" smtClean="0"/>
          </a:p>
          <a:p>
            <a:pPr algn="l"/>
            <a:endParaRPr lang="it-IT" sz="2900" dirty="0"/>
          </a:p>
          <a:p>
            <a:pPr algn="l"/>
            <a:r>
              <a:rPr lang="it-IT" dirty="0" smtClean="0"/>
              <a:t>	 </a:t>
            </a:r>
          </a:p>
          <a:p>
            <a:pPr algn="ctr"/>
            <a:endParaRPr lang="it-IT" dirty="0"/>
          </a:p>
        </p:txBody>
      </p:sp>
      <p:sp>
        <p:nvSpPr>
          <p:cNvPr id="5" name="Fumetto 4 4"/>
          <p:cNvSpPr/>
          <p:nvPr/>
        </p:nvSpPr>
        <p:spPr>
          <a:xfrm>
            <a:off x="1547664" y="260648"/>
            <a:ext cx="4084798" cy="203921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prstClr val="white"/>
                </a:solidFill>
              </a:rPr>
              <a:t>E IO?</a:t>
            </a:r>
            <a:endParaRPr lang="it-IT" dirty="0">
              <a:solidFill>
                <a:prstClr val="white"/>
              </a:solidFill>
            </a:endParaRP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708920"/>
            <a:ext cx="26860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539552" y="2492896"/>
            <a:ext cx="8064896" cy="4093428"/>
          </a:xfrm>
          <a:prstGeom prst="rect">
            <a:avLst/>
          </a:prstGeom>
        </p:spPr>
        <p:txBody>
          <a:bodyPr wrap="square">
            <a:spAutoFit/>
          </a:bodyPr>
          <a:lstStyle/>
          <a:p>
            <a:pPr marL="3055938"/>
            <a:endParaRPr lang="it-IT" sz="2000" dirty="0" smtClean="0">
              <a:solidFill>
                <a:prstClr val="black"/>
              </a:solidFill>
            </a:endParaRPr>
          </a:p>
          <a:p>
            <a:pPr marL="3055938"/>
            <a:r>
              <a:rPr lang="it-IT" sz="1200" b="1" dirty="0" smtClean="0">
                <a:solidFill>
                  <a:srgbClr val="00B050"/>
                </a:solidFill>
              </a:rPr>
              <a:t>IL CONGEDO DI PATERNITÀ </a:t>
            </a:r>
            <a:r>
              <a:rPr lang="it-IT" sz="1200" dirty="0" smtClean="0">
                <a:solidFill>
                  <a:prstClr val="black"/>
                </a:solidFill>
              </a:rPr>
              <a:t>è </a:t>
            </a:r>
            <a:r>
              <a:rPr lang="it-IT" sz="1200" dirty="0">
                <a:solidFill>
                  <a:prstClr val="black"/>
                </a:solidFill>
              </a:rPr>
              <a:t>riconosciuto dal momento in cui si verificano determinati eventi riguardanti la madre del bambino, a prescindere dal fatto che la stessa sia lavoratrice o non lavoratrice. </a:t>
            </a:r>
            <a:r>
              <a:rPr lang="it-IT" sz="1200" dirty="0" smtClean="0">
                <a:solidFill>
                  <a:prstClr val="black"/>
                </a:solidFill>
              </a:rPr>
              <a:t>(msg 8774/2007) </a:t>
            </a:r>
            <a:r>
              <a:rPr lang="it-IT" sz="1200" dirty="0">
                <a:solidFill>
                  <a:prstClr val="black"/>
                </a:solidFill>
              </a:rPr>
              <a:t>Il congedo di paternità spetta in caso di</a:t>
            </a:r>
            <a:r>
              <a:rPr lang="it-IT" sz="1200" dirty="0" smtClean="0">
                <a:solidFill>
                  <a:prstClr val="black"/>
                </a:solidFill>
              </a:rPr>
              <a:t>:</a:t>
            </a:r>
          </a:p>
          <a:p>
            <a:pPr marL="3055938"/>
            <a:endParaRPr lang="it-IT" sz="1200" dirty="0" smtClean="0">
              <a:solidFill>
                <a:prstClr val="black"/>
              </a:solidFill>
            </a:endParaRPr>
          </a:p>
          <a:p>
            <a:pPr marL="3284538" indent="-228600">
              <a:buFont typeface="+mj-lt"/>
              <a:buAutoNum type="arabicPeriod"/>
            </a:pPr>
            <a:r>
              <a:rPr lang="it-IT" sz="1200" dirty="0">
                <a:solidFill>
                  <a:prstClr val="black"/>
                </a:solidFill>
              </a:rPr>
              <a:t>morte o grave infermità della </a:t>
            </a:r>
            <a:r>
              <a:rPr lang="it-IT" sz="1200" dirty="0" smtClean="0">
                <a:solidFill>
                  <a:prstClr val="black"/>
                </a:solidFill>
              </a:rPr>
              <a:t>madre;</a:t>
            </a:r>
          </a:p>
          <a:p>
            <a:pPr marL="3284538" indent="-228600">
              <a:buFont typeface="+mj-lt"/>
              <a:buAutoNum type="arabicPeriod"/>
            </a:pPr>
            <a:endParaRPr lang="it-IT" sz="1200" dirty="0" smtClean="0">
              <a:solidFill>
                <a:prstClr val="black"/>
              </a:solidFill>
            </a:endParaRPr>
          </a:p>
          <a:p>
            <a:pPr marL="3284538" indent="-228600">
              <a:buFont typeface="+mj-lt"/>
              <a:buAutoNum type="arabicPeriod"/>
            </a:pPr>
            <a:r>
              <a:rPr lang="it-IT" sz="1200" dirty="0">
                <a:solidFill>
                  <a:prstClr val="black"/>
                </a:solidFill>
              </a:rPr>
              <a:t>abbandono del figlio da parte della </a:t>
            </a:r>
            <a:r>
              <a:rPr lang="it-IT" sz="1200" dirty="0" smtClean="0">
                <a:solidFill>
                  <a:prstClr val="black"/>
                </a:solidFill>
              </a:rPr>
              <a:t>madre;</a:t>
            </a:r>
          </a:p>
          <a:p>
            <a:pPr marL="3055938"/>
            <a:endParaRPr lang="it-IT" sz="1200" dirty="0" smtClean="0">
              <a:solidFill>
                <a:prstClr val="black"/>
              </a:solidFill>
            </a:endParaRPr>
          </a:p>
          <a:p>
            <a:r>
              <a:rPr lang="it-IT" sz="1200" dirty="0" smtClean="0">
                <a:solidFill>
                  <a:prstClr val="black"/>
                </a:solidFill>
              </a:rPr>
              <a:t>3. affidamento </a:t>
            </a:r>
            <a:r>
              <a:rPr lang="it-IT" sz="1200" dirty="0">
                <a:solidFill>
                  <a:prstClr val="black"/>
                </a:solidFill>
              </a:rPr>
              <a:t>esclusivo del figlio al padre </a:t>
            </a:r>
            <a:r>
              <a:rPr lang="it-IT" sz="1200" dirty="0" smtClean="0">
                <a:solidFill>
                  <a:prstClr val="black"/>
                </a:solidFill>
              </a:rPr>
              <a:t>;</a:t>
            </a:r>
          </a:p>
          <a:p>
            <a:pPr marL="228600" indent="-228600">
              <a:buFont typeface="+mj-lt"/>
              <a:buAutoNum type="arabicPeriod"/>
            </a:pPr>
            <a:endParaRPr lang="it-IT" sz="1200" dirty="0" smtClean="0">
              <a:solidFill>
                <a:prstClr val="black"/>
              </a:solidFill>
            </a:endParaRPr>
          </a:p>
          <a:p>
            <a:pPr marL="179388" indent="-179388"/>
            <a:r>
              <a:rPr lang="it-IT" sz="1200" dirty="0" smtClean="0">
                <a:solidFill>
                  <a:prstClr val="black"/>
                </a:solidFill>
              </a:rPr>
              <a:t>4. rinuncia </a:t>
            </a:r>
            <a:r>
              <a:rPr lang="it-IT" sz="1200" dirty="0">
                <a:solidFill>
                  <a:prstClr val="black"/>
                </a:solidFill>
              </a:rPr>
              <a:t>totale o parziale della madre lavoratrice </a:t>
            </a:r>
            <a:r>
              <a:rPr lang="it-IT" sz="1200" dirty="0" smtClean="0">
                <a:solidFill>
                  <a:prstClr val="black"/>
                </a:solidFill>
              </a:rPr>
              <a:t>al </a:t>
            </a:r>
            <a:r>
              <a:rPr lang="it-IT" sz="1200" dirty="0">
                <a:solidFill>
                  <a:prstClr val="black"/>
                </a:solidFill>
              </a:rPr>
              <a:t>congedo di maternità alla stessa spettante in  </a:t>
            </a:r>
            <a:r>
              <a:rPr lang="it-IT" sz="1200" dirty="0" smtClean="0">
                <a:solidFill>
                  <a:prstClr val="black"/>
                </a:solidFill>
              </a:rPr>
              <a:t>   caso </a:t>
            </a:r>
            <a:r>
              <a:rPr lang="it-IT" sz="1200" dirty="0">
                <a:solidFill>
                  <a:prstClr val="black"/>
                </a:solidFill>
              </a:rPr>
              <a:t>di adozione o affidamento di </a:t>
            </a:r>
            <a:r>
              <a:rPr lang="it-IT" sz="1200" dirty="0" smtClean="0">
                <a:solidFill>
                  <a:prstClr val="black"/>
                </a:solidFill>
              </a:rPr>
              <a:t>minori.</a:t>
            </a:r>
          </a:p>
          <a:p>
            <a:pPr marL="360363"/>
            <a:endParaRPr lang="it-IT" sz="1200" dirty="0">
              <a:solidFill>
                <a:prstClr val="black"/>
              </a:solidFill>
            </a:endParaRPr>
          </a:p>
          <a:p>
            <a:pPr marL="360363"/>
            <a:r>
              <a:rPr lang="it-IT" sz="1200" dirty="0">
                <a:solidFill>
                  <a:prstClr val="black"/>
                </a:solidFill>
              </a:rPr>
              <a:t>Il congedo di </a:t>
            </a:r>
            <a:r>
              <a:rPr lang="it-IT" sz="1200" dirty="0" smtClean="0">
                <a:solidFill>
                  <a:prstClr val="black"/>
                </a:solidFill>
              </a:rPr>
              <a:t>paternità:</a:t>
            </a:r>
          </a:p>
          <a:p>
            <a:pPr marL="360363"/>
            <a:endParaRPr lang="it-IT" sz="1200" dirty="0" smtClean="0">
              <a:solidFill>
                <a:prstClr val="black"/>
              </a:solidFill>
            </a:endParaRPr>
          </a:p>
          <a:p>
            <a:pPr marL="531813" indent="-171450">
              <a:buFont typeface="Wingdings" panose="05000000000000000000" pitchFamily="2" charset="2"/>
              <a:buChar char="v"/>
            </a:pPr>
            <a:r>
              <a:rPr lang="it-IT" sz="1200" dirty="0" smtClean="0">
                <a:solidFill>
                  <a:prstClr val="black"/>
                </a:solidFill>
              </a:rPr>
              <a:t>decorre </a:t>
            </a:r>
            <a:r>
              <a:rPr lang="it-IT" sz="1200" dirty="0">
                <a:solidFill>
                  <a:prstClr val="black"/>
                </a:solidFill>
              </a:rPr>
              <a:t>dalla data in cui si verifica uno degli eventi suindicati </a:t>
            </a:r>
          </a:p>
          <a:p>
            <a:pPr marL="531813" indent="-171450">
              <a:buFont typeface="Wingdings" panose="05000000000000000000" pitchFamily="2" charset="2"/>
              <a:buChar char="v"/>
            </a:pPr>
            <a:r>
              <a:rPr lang="it-IT" sz="1200" dirty="0" smtClean="0">
                <a:solidFill>
                  <a:prstClr val="black"/>
                </a:solidFill>
              </a:rPr>
              <a:t>coincide </a:t>
            </a:r>
            <a:r>
              <a:rPr lang="it-IT" sz="1200" dirty="0">
                <a:solidFill>
                  <a:prstClr val="black"/>
                </a:solidFill>
              </a:rPr>
              <a:t>temporalmente con il periodo di congedo di maternità non fruito dalla lavoratrice </a:t>
            </a:r>
            <a:r>
              <a:rPr lang="it-IT" sz="1200" dirty="0" smtClean="0">
                <a:solidFill>
                  <a:prstClr val="black"/>
                </a:solidFill>
              </a:rPr>
              <a:t>madre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692701"/>
            <a:ext cx="26860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60648"/>
            <a:ext cx="1219200"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2211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332656"/>
            <a:ext cx="8640960" cy="6192688"/>
          </a:xfrm>
          <a:solidFill>
            <a:schemeClr val="bg2">
              <a:lumMod val="20000"/>
              <a:lumOff val="80000"/>
            </a:schemeClr>
          </a:solidFill>
        </p:spPr>
        <p:txBody>
          <a:bodyPr>
            <a:normAutofit fontScale="55000" lnSpcReduction="20000"/>
          </a:bodyPr>
          <a:lstStyle/>
          <a:p>
            <a:pPr algn="l"/>
            <a:endParaRPr lang="it-IT" dirty="0"/>
          </a:p>
          <a:p>
            <a:pPr algn="l"/>
            <a:endParaRPr lang="it-IT" dirty="0" smtClean="0"/>
          </a:p>
          <a:p>
            <a:pPr algn="l"/>
            <a:r>
              <a:rPr lang="it-IT" dirty="0" smtClean="0"/>
              <a:t>	</a:t>
            </a:r>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r>
              <a:rPr lang="it-IT" dirty="0" smtClean="0"/>
              <a:t>			   </a:t>
            </a:r>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r>
              <a:rPr lang="it-IT" dirty="0"/>
              <a:t>	</a:t>
            </a:r>
            <a:r>
              <a:rPr lang="it-IT" dirty="0" smtClean="0"/>
              <a:t>		    </a:t>
            </a:r>
          </a:p>
          <a:p>
            <a:pPr algn="l"/>
            <a:r>
              <a:rPr lang="it-IT" sz="2600" dirty="0" smtClean="0"/>
              <a:t>			   </a:t>
            </a:r>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endParaRPr lang="it-IT" dirty="0" smtClean="0"/>
          </a:p>
          <a:p>
            <a:pPr algn="l"/>
            <a:endParaRPr lang="it-IT" dirty="0"/>
          </a:p>
          <a:p>
            <a:pPr algn="l"/>
            <a:endParaRPr lang="it-IT" dirty="0" smtClean="0"/>
          </a:p>
          <a:p>
            <a:pPr algn="l"/>
            <a:endParaRPr lang="it-IT" sz="2900" dirty="0" smtClean="0"/>
          </a:p>
          <a:p>
            <a:pPr marL="0" algn="l"/>
            <a:r>
              <a:rPr lang="it-IT" sz="2900" dirty="0" smtClean="0"/>
              <a:t>			</a:t>
            </a:r>
            <a:endParaRPr lang="it-IT" sz="2900" dirty="0"/>
          </a:p>
          <a:p>
            <a:pPr algn="l"/>
            <a:endParaRPr lang="it-IT" sz="2900" dirty="0" smtClean="0"/>
          </a:p>
          <a:p>
            <a:pPr algn="l"/>
            <a:endParaRPr lang="it-IT" sz="2900" dirty="0"/>
          </a:p>
          <a:p>
            <a:pPr algn="l"/>
            <a:endParaRPr lang="it-IT" sz="2900" dirty="0" smtClean="0"/>
          </a:p>
          <a:p>
            <a:pPr algn="l"/>
            <a:endParaRPr lang="it-IT" sz="2900" dirty="0"/>
          </a:p>
          <a:p>
            <a:pPr algn="l"/>
            <a:endParaRPr lang="it-IT" sz="2900" dirty="0" smtClean="0"/>
          </a:p>
          <a:p>
            <a:pPr algn="l"/>
            <a:endParaRPr lang="it-IT" sz="2900" dirty="0"/>
          </a:p>
          <a:p>
            <a:pPr algn="l"/>
            <a:r>
              <a:rPr lang="it-IT" dirty="0" smtClean="0"/>
              <a:t>	 </a:t>
            </a:r>
          </a:p>
          <a:p>
            <a:pPr algn="ctr"/>
            <a:endParaRPr lang="it-IT" dirty="0"/>
          </a:p>
        </p:txBody>
      </p:sp>
      <p:sp>
        <p:nvSpPr>
          <p:cNvPr id="5" name="Fumetto 4 4"/>
          <p:cNvSpPr/>
          <p:nvPr/>
        </p:nvSpPr>
        <p:spPr>
          <a:xfrm>
            <a:off x="1547664" y="243164"/>
            <a:ext cx="4084798" cy="203921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prstClr val="white"/>
                </a:solidFill>
              </a:rPr>
              <a:t>E IO?</a:t>
            </a:r>
            <a:endParaRPr lang="it-IT" dirty="0">
              <a:solidFill>
                <a:prstClr val="white"/>
              </a:solidFill>
            </a:endParaRP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708920"/>
            <a:ext cx="26860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539552" y="2276872"/>
            <a:ext cx="8064896" cy="3231654"/>
          </a:xfrm>
          <a:prstGeom prst="rect">
            <a:avLst/>
          </a:prstGeom>
        </p:spPr>
        <p:txBody>
          <a:bodyPr wrap="square">
            <a:spAutoFit/>
          </a:bodyPr>
          <a:lstStyle/>
          <a:p>
            <a:pPr marL="3055938"/>
            <a:r>
              <a:rPr lang="it-IT" sz="2000" dirty="0" smtClean="0">
                <a:solidFill>
                  <a:prstClr val="black"/>
                </a:solidFill>
              </a:rPr>
              <a:t> </a:t>
            </a:r>
          </a:p>
          <a:p>
            <a:pPr marL="3055938"/>
            <a:r>
              <a:rPr lang="it-IT" sz="2000" dirty="0" smtClean="0">
                <a:solidFill>
                  <a:prstClr val="black"/>
                </a:solidFill>
              </a:rPr>
              <a:t>Msg 828/2017</a:t>
            </a:r>
            <a:endParaRPr lang="it-IT" sz="2000" dirty="0">
              <a:solidFill>
                <a:prstClr val="black"/>
              </a:solidFill>
            </a:endParaRPr>
          </a:p>
          <a:p>
            <a:pPr marL="3055938"/>
            <a:endParaRPr lang="it-IT" sz="2000" dirty="0" smtClean="0">
              <a:solidFill>
                <a:prstClr val="black"/>
              </a:solidFill>
            </a:endParaRPr>
          </a:p>
          <a:p>
            <a:pPr marL="3055938"/>
            <a:r>
              <a:rPr lang="it-IT" sz="1200" b="1" dirty="0" smtClean="0">
                <a:solidFill>
                  <a:srgbClr val="00B050"/>
                </a:solidFill>
              </a:rPr>
              <a:t>CONGEDO OBBLIGATORIO</a:t>
            </a:r>
            <a:r>
              <a:rPr lang="it-IT" sz="1200" dirty="0" smtClean="0">
                <a:solidFill>
                  <a:prstClr val="black"/>
                </a:solidFill>
              </a:rPr>
              <a:t>: </a:t>
            </a:r>
            <a:r>
              <a:rPr lang="it-IT" sz="1200" dirty="0">
                <a:solidFill>
                  <a:prstClr val="black"/>
                </a:solidFill>
              </a:rPr>
              <a:t> è fruibile dal padre entro il quinto mese di vita del bambino e quindi durante il congedo di maternità della madre lavoratrice o anche successivamente purché entro il limite temporale sopra </a:t>
            </a:r>
            <a:r>
              <a:rPr lang="it-IT" sz="1200" dirty="0" smtClean="0">
                <a:solidFill>
                  <a:prstClr val="black"/>
                </a:solidFill>
              </a:rPr>
              <a:t>richiamato.</a:t>
            </a:r>
          </a:p>
          <a:p>
            <a:pPr marL="3055938"/>
            <a:endParaRPr lang="it-IT" sz="1200" dirty="0">
              <a:solidFill>
                <a:prstClr val="black"/>
              </a:solidFill>
            </a:endParaRPr>
          </a:p>
          <a:p>
            <a:pPr marL="3055938"/>
            <a:r>
              <a:rPr lang="it-IT" sz="1200" dirty="0" smtClean="0">
                <a:solidFill>
                  <a:prstClr val="black"/>
                </a:solidFill>
              </a:rPr>
              <a:t>DURATA: due giorni </a:t>
            </a:r>
            <a:r>
              <a:rPr lang="it-IT" sz="1200" dirty="0">
                <a:solidFill>
                  <a:prstClr val="black"/>
                </a:solidFill>
              </a:rPr>
              <a:t>che possono essere goduti anche in via non continuativa, per gli eventi parto, adozione o affidamenti avvenuti dal </a:t>
            </a:r>
            <a:r>
              <a:rPr lang="it-IT" sz="1200" dirty="0" smtClean="0">
                <a:solidFill>
                  <a:prstClr val="black"/>
                </a:solidFill>
              </a:rPr>
              <a:t>1.1.2017 </a:t>
            </a:r>
            <a:r>
              <a:rPr lang="it-IT" sz="1200" dirty="0">
                <a:solidFill>
                  <a:prstClr val="black"/>
                </a:solidFill>
              </a:rPr>
              <a:t>e fino al </a:t>
            </a:r>
            <a:r>
              <a:rPr lang="it-IT" sz="1200" dirty="0" smtClean="0">
                <a:solidFill>
                  <a:prstClr val="black"/>
                </a:solidFill>
              </a:rPr>
              <a:t>31.12.2017.</a:t>
            </a:r>
          </a:p>
          <a:p>
            <a:pPr marL="3055938"/>
            <a:endParaRPr lang="it-IT" sz="1200" dirty="0" smtClean="0">
              <a:solidFill>
                <a:prstClr val="black"/>
              </a:solidFill>
            </a:endParaRPr>
          </a:p>
          <a:p>
            <a:r>
              <a:rPr lang="it-IT" sz="1200" dirty="0" smtClean="0">
                <a:solidFill>
                  <a:prstClr val="black"/>
                </a:solidFill>
              </a:rPr>
              <a:t>			      MISURA</a:t>
            </a:r>
            <a:r>
              <a:rPr lang="it-IT" sz="1200" dirty="0">
                <a:solidFill>
                  <a:prstClr val="black"/>
                </a:solidFill>
              </a:rPr>
              <a:t>: 100 per cento della </a:t>
            </a:r>
            <a:r>
              <a:rPr lang="it-IT" sz="1200" dirty="0" smtClean="0">
                <a:solidFill>
                  <a:prstClr val="black"/>
                </a:solidFill>
              </a:rPr>
              <a:t>retribuzione</a:t>
            </a:r>
          </a:p>
          <a:p>
            <a:endParaRPr lang="it-IT" sz="1200" dirty="0">
              <a:solidFill>
                <a:prstClr val="black"/>
              </a:solidFill>
            </a:endParaRPr>
          </a:p>
          <a:p>
            <a:endParaRPr lang="it-IT" sz="1200" dirty="0" smtClean="0">
              <a:solidFill>
                <a:prstClr val="black"/>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2692701"/>
            <a:ext cx="26860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332656"/>
            <a:ext cx="1219200"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05708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332656"/>
            <a:ext cx="8640960" cy="6192688"/>
          </a:xfrm>
          <a:solidFill>
            <a:schemeClr val="bg2">
              <a:lumMod val="20000"/>
              <a:lumOff val="80000"/>
            </a:schemeClr>
          </a:solidFill>
        </p:spPr>
        <p:txBody>
          <a:bodyPr>
            <a:normAutofit fontScale="55000" lnSpcReduction="20000"/>
          </a:bodyPr>
          <a:lstStyle/>
          <a:p>
            <a:pPr algn="l"/>
            <a:endParaRPr lang="it-IT" dirty="0"/>
          </a:p>
          <a:p>
            <a:pPr algn="l"/>
            <a:endParaRPr lang="it-IT" dirty="0" smtClean="0"/>
          </a:p>
          <a:p>
            <a:pPr algn="l"/>
            <a:r>
              <a:rPr lang="it-IT" dirty="0" smtClean="0"/>
              <a:t>	</a:t>
            </a:r>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r>
              <a:rPr lang="it-IT" dirty="0" smtClean="0"/>
              <a:t>			   </a:t>
            </a:r>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r>
              <a:rPr lang="it-IT" dirty="0"/>
              <a:t>	</a:t>
            </a:r>
            <a:r>
              <a:rPr lang="it-IT" dirty="0" smtClean="0"/>
              <a:t>		    </a:t>
            </a:r>
          </a:p>
          <a:p>
            <a:pPr algn="l"/>
            <a:r>
              <a:rPr lang="it-IT" sz="2600" dirty="0" smtClean="0"/>
              <a:t>			   </a:t>
            </a:r>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endParaRPr lang="it-IT" dirty="0" smtClean="0"/>
          </a:p>
          <a:p>
            <a:pPr algn="l"/>
            <a:endParaRPr lang="it-IT" dirty="0"/>
          </a:p>
          <a:p>
            <a:pPr algn="l"/>
            <a:endParaRPr lang="it-IT" dirty="0" smtClean="0"/>
          </a:p>
          <a:p>
            <a:pPr algn="l"/>
            <a:endParaRPr lang="it-IT" sz="2900" dirty="0" smtClean="0"/>
          </a:p>
          <a:p>
            <a:pPr algn="l"/>
            <a:endParaRPr lang="it-IT" sz="2900" dirty="0"/>
          </a:p>
          <a:p>
            <a:pPr algn="l"/>
            <a:endParaRPr lang="it-IT" sz="2900" dirty="0" smtClean="0"/>
          </a:p>
          <a:p>
            <a:pPr algn="l"/>
            <a:endParaRPr lang="it-IT" sz="2900" dirty="0"/>
          </a:p>
          <a:p>
            <a:pPr algn="l"/>
            <a:endParaRPr lang="it-IT" sz="2900" dirty="0" smtClean="0"/>
          </a:p>
          <a:p>
            <a:pPr algn="l"/>
            <a:endParaRPr lang="it-IT" sz="2900" dirty="0"/>
          </a:p>
          <a:p>
            <a:pPr algn="l"/>
            <a:endParaRPr lang="it-IT" sz="2900" dirty="0" smtClean="0"/>
          </a:p>
          <a:p>
            <a:pPr algn="l"/>
            <a:endParaRPr lang="it-IT" sz="2900" dirty="0"/>
          </a:p>
          <a:p>
            <a:pPr algn="l"/>
            <a:r>
              <a:rPr lang="it-IT" dirty="0" smtClean="0"/>
              <a:t>	 </a:t>
            </a:r>
          </a:p>
          <a:p>
            <a:pPr algn="ctr"/>
            <a:endParaRPr lang="it-IT" dirty="0"/>
          </a:p>
        </p:txBody>
      </p:sp>
      <p:sp>
        <p:nvSpPr>
          <p:cNvPr id="5" name="Fumetto 4 4"/>
          <p:cNvSpPr/>
          <p:nvPr/>
        </p:nvSpPr>
        <p:spPr>
          <a:xfrm>
            <a:off x="1835696" y="309664"/>
            <a:ext cx="4084798" cy="203921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prstClr val="white"/>
                </a:solidFill>
              </a:rPr>
              <a:t>Bonus Bebè</a:t>
            </a:r>
            <a:endParaRPr lang="it-IT" dirty="0">
              <a:solidFill>
                <a:prstClr val="white"/>
              </a:solidFill>
            </a:endParaRP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708920"/>
            <a:ext cx="26860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281778" y="1916832"/>
            <a:ext cx="8538694" cy="4278094"/>
          </a:xfrm>
          <a:prstGeom prst="rect">
            <a:avLst/>
          </a:prstGeom>
        </p:spPr>
        <p:txBody>
          <a:bodyPr wrap="square">
            <a:spAutoFit/>
          </a:bodyPr>
          <a:lstStyle/>
          <a:p>
            <a:pPr marL="3055938" algn="ctr"/>
            <a:endParaRPr lang="it-IT" sz="2000" dirty="0">
              <a:solidFill>
                <a:prstClr val="black"/>
              </a:solidFill>
            </a:endParaRPr>
          </a:p>
          <a:p>
            <a:pPr marL="3055938" algn="ctr"/>
            <a:r>
              <a:rPr lang="it-IT" sz="1200" b="1" dirty="0" smtClean="0">
                <a:solidFill>
                  <a:srgbClr val="00B050"/>
                </a:solidFill>
              </a:rPr>
              <a:t>L’ASSEGNO DI NATALITA’</a:t>
            </a:r>
          </a:p>
          <a:p>
            <a:pPr marL="3055938" algn="ctr"/>
            <a:r>
              <a:rPr lang="it-IT" sz="1200" b="1" dirty="0" smtClean="0">
                <a:solidFill>
                  <a:srgbClr val="00B050"/>
                </a:solidFill>
              </a:rPr>
              <a:t>Circ. 93/2015 e 214/2016</a:t>
            </a:r>
          </a:p>
          <a:p>
            <a:pPr marL="3055938" algn="ctr"/>
            <a:r>
              <a:rPr lang="it-IT" sz="1200" dirty="0" smtClean="0">
                <a:solidFill>
                  <a:prstClr val="black"/>
                </a:solidFill>
              </a:rPr>
              <a:t>REQUISITI</a:t>
            </a:r>
          </a:p>
          <a:p>
            <a:pPr marL="3055938" algn="ctr"/>
            <a:endParaRPr lang="it-IT" sz="1200" dirty="0" smtClean="0">
              <a:solidFill>
                <a:prstClr val="black"/>
              </a:solidFill>
            </a:endParaRPr>
          </a:p>
          <a:p>
            <a:pPr marL="3284538" indent="-228600">
              <a:buFont typeface="+mj-lt"/>
              <a:buAutoNum type="alphaLcPeriod"/>
            </a:pPr>
            <a:r>
              <a:rPr lang="it-IT" sz="1200" dirty="0" smtClean="0">
                <a:solidFill>
                  <a:prstClr val="black"/>
                </a:solidFill>
              </a:rPr>
              <a:t>per </a:t>
            </a:r>
            <a:r>
              <a:rPr lang="it-IT" sz="1200" dirty="0">
                <a:solidFill>
                  <a:prstClr val="black"/>
                </a:solidFill>
              </a:rPr>
              <a:t>ogni figlio nato o adottato tra il 1° gennaio 2015 ed il 31 dicembre 2017</a:t>
            </a:r>
            <a:endParaRPr lang="it-IT" sz="1200" dirty="0" smtClean="0">
              <a:solidFill>
                <a:prstClr val="black"/>
              </a:solidFill>
            </a:endParaRPr>
          </a:p>
          <a:p>
            <a:pPr marL="3284538" indent="-228600">
              <a:buFont typeface="+mj-lt"/>
              <a:buAutoNum type="alphaLcPeriod"/>
            </a:pPr>
            <a:endParaRPr lang="it-IT" sz="1200" dirty="0" smtClean="0">
              <a:solidFill>
                <a:prstClr val="black"/>
              </a:solidFill>
            </a:endParaRPr>
          </a:p>
          <a:p>
            <a:pPr marL="3284538" indent="-228600">
              <a:buFont typeface="+mj-lt"/>
              <a:buAutoNum type="alphaLcPeriod"/>
            </a:pPr>
            <a:r>
              <a:rPr lang="it-IT" sz="1200" dirty="0" smtClean="0">
                <a:solidFill>
                  <a:prstClr val="black"/>
                </a:solidFill>
              </a:rPr>
              <a:t>ISEE </a:t>
            </a:r>
            <a:r>
              <a:rPr lang="it-IT" sz="1200" dirty="0">
                <a:solidFill>
                  <a:prstClr val="black"/>
                </a:solidFill>
              </a:rPr>
              <a:t>in corso di validità non superiore a 25.000 euro</a:t>
            </a:r>
            <a:r>
              <a:rPr lang="it-IT" sz="1200" dirty="0" smtClean="0">
                <a:solidFill>
                  <a:prstClr val="black"/>
                </a:solidFill>
              </a:rPr>
              <a:t>.</a:t>
            </a:r>
          </a:p>
          <a:p>
            <a:pPr marL="3284538" indent="-228600">
              <a:buFont typeface="+mj-lt"/>
              <a:buAutoNum type="alphaLcPeriod"/>
            </a:pPr>
            <a:endParaRPr lang="it-IT" sz="1200" dirty="0">
              <a:solidFill>
                <a:prstClr val="black"/>
              </a:solidFill>
            </a:endParaRPr>
          </a:p>
          <a:p>
            <a:pPr marL="3284538" indent="-228600">
              <a:buFont typeface="+mj-lt"/>
              <a:buAutoNum type="alphaLcPeriod"/>
            </a:pPr>
            <a:r>
              <a:rPr lang="it-IT" sz="1200" dirty="0">
                <a:solidFill>
                  <a:prstClr val="black"/>
                </a:solidFill>
              </a:rPr>
              <a:t>c</a:t>
            </a:r>
            <a:r>
              <a:rPr lang="it-IT" sz="1200" dirty="0" smtClean="0">
                <a:solidFill>
                  <a:prstClr val="black"/>
                </a:solidFill>
              </a:rPr>
              <a:t>ittadinanza </a:t>
            </a:r>
            <a:r>
              <a:rPr lang="it-IT" sz="1200" dirty="0">
                <a:solidFill>
                  <a:prstClr val="black"/>
                </a:solidFill>
              </a:rPr>
              <a:t>italiana oppure di uno Stato dell’Unione Europea oppure, in caso di cittadino di Stato extracomunitario, permesso di soggiorno UE per soggiornanti di lungo periodo, </a:t>
            </a:r>
            <a:endParaRPr lang="it-IT" sz="1200" dirty="0" smtClean="0">
              <a:solidFill>
                <a:prstClr val="black"/>
              </a:solidFill>
            </a:endParaRPr>
          </a:p>
          <a:p>
            <a:pPr marL="3284538" indent="-228600">
              <a:buFont typeface="+mj-lt"/>
              <a:buAutoNum type="alphaLcPeriod"/>
            </a:pPr>
            <a:r>
              <a:rPr lang="it-IT" sz="1200" dirty="0" smtClean="0">
                <a:solidFill>
                  <a:prstClr val="black"/>
                </a:solidFill>
              </a:rPr>
              <a:t>carta </a:t>
            </a:r>
            <a:r>
              <a:rPr lang="it-IT" sz="1200" dirty="0">
                <a:solidFill>
                  <a:prstClr val="black"/>
                </a:solidFill>
              </a:rPr>
              <a:t>di soggiorno per familiare di cittadino dell’Unione europea (italiano o comunitario) non avente la cittadinanza di uno Stato membro, di cui all’art. 10 del Decreto legislativo n.30/2007</a:t>
            </a:r>
            <a:r>
              <a:rPr lang="it-IT" sz="1200" dirty="0" smtClean="0">
                <a:solidFill>
                  <a:prstClr val="black"/>
                </a:solidFill>
              </a:rPr>
              <a:t>;</a:t>
            </a:r>
            <a:endParaRPr lang="it-IT" sz="1200" dirty="0">
              <a:solidFill>
                <a:prstClr val="black"/>
              </a:solidFill>
            </a:endParaRPr>
          </a:p>
          <a:p>
            <a:pPr marL="230188" indent="-228600">
              <a:buFont typeface="+mj-lt"/>
              <a:buAutoNum type="alphaLcPeriod"/>
            </a:pPr>
            <a:r>
              <a:rPr lang="it-IT" sz="1200" dirty="0" smtClean="0">
                <a:solidFill>
                  <a:prstClr val="black"/>
                </a:solidFill>
              </a:rPr>
              <a:t>carta </a:t>
            </a:r>
            <a:r>
              <a:rPr lang="it-IT" sz="1200" dirty="0">
                <a:solidFill>
                  <a:prstClr val="black"/>
                </a:solidFill>
              </a:rPr>
              <a:t>di soggiorno permanente per i familiari non aventi la cittadinanza di uno Stato Membro di cui all’art. 17 del Decreto legislativo n.30/2007.</a:t>
            </a:r>
            <a:endParaRPr lang="it-IT" sz="1200" dirty="0" smtClean="0">
              <a:solidFill>
                <a:prstClr val="black"/>
              </a:solidFill>
            </a:endParaRPr>
          </a:p>
          <a:p>
            <a:pPr marL="230188" indent="-228600">
              <a:buFont typeface="+mj-lt"/>
              <a:buAutoNum type="alphaLcPeriod"/>
            </a:pPr>
            <a:r>
              <a:rPr lang="it-IT" sz="1200" dirty="0">
                <a:solidFill>
                  <a:prstClr val="black"/>
                </a:solidFill>
              </a:rPr>
              <a:t>residenza in Italia</a:t>
            </a:r>
            <a:r>
              <a:rPr lang="it-IT" sz="1200" dirty="0" smtClean="0">
                <a:solidFill>
                  <a:prstClr val="black"/>
                </a:solidFill>
              </a:rPr>
              <a:t>;</a:t>
            </a:r>
          </a:p>
          <a:p>
            <a:pPr marL="230188" indent="-228600">
              <a:buFont typeface="+mj-lt"/>
              <a:buAutoNum type="alphaLcPeriod"/>
            </a:pPr>
            <a:endParaRPr lang="it-IT" sz="1200" dirty="0" smtClean="0">
              <a:solidFill>
                <a:prstClr val="black"/>
              </a:solidFill>
            </a:endParaRPr>
          </a:p>
          <a:p>
            <a:pPr marL="230188" indent="-228600">
              <a:buFont typeface="+mj-lt"/>
              <a:buAutoNum type="alphaLcPeriod"/>
            </a:pPr>
            <a:r>
              <a:rPr lang="it-IT" sz="1200" dirty="0" smtClean="0">
                <a:solidFill>
                  <a:prstClr val="black"/>
                </a:solidFill>
              </a:rPr>
              <a:t>convivenza </a:t>
            </a:r>
            <a:r>
              <a:rPr lang="it-IT" sz="1200" dirty="0">
                <a:solidFill>
                  <a:prstClr val="black"/>
                </a:solidFill>
              </a:rPr>
              <a:t>con il figlio (il figlio ed il genitore richiedente devono essere coabitanti ed avere dimora abituale nello stesso Comune</a:t>
            </a:r>
            <a:r>
              <a:rPr lang="it-IT" sz="1200" dirty="0" smtClean="0">
                <a:solidFill>
                  <a:prstClr val="black"/>
                </a:solidFill>
              </a:rPr>
              <a:t>);</a:t>
            </a:r>
            <a:endParaRPr lang="it-IT" sz="1200" dirty="0">
              <a:solidFill>
                <a:prstClr val="black"/>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9" y="2714496"/>
            <a:ext cx="268605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778" y="356891"/>
            <a:ext cx="1224136" cy="1500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936" y="2690619"/>
            <a:ext cx="2783690" cy="1766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77665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332656"/>
            <a:ext cx="8640960" cy="6192688"/>
          </a:xfrm>
          <a:solidFill>
            <a:schemeClr val="bg2">
              <a:lumMod val="20000"/>
              <a:lumOff val="80000"/>
            </a:schemeClr>
          </a:solidFill>
        </p:spPr>
        <p:txBody>
          <a:bodyPr>
            <a:normAutofit fontScale="55000" lnSpcReduction="20000"/>
          </a:bodyPr>
          <a:lstStyle/>
          <a:p>
            <a:pPr algn="l"/>
            <a:endParaRPr lang="it-IT" dirty="0"/>
          </a:p>
          <a:p>
            <a:pPr algn="l"/>
            <a:endParaRPr lang="it-IT" dirty="0" smtClean="0"/>
          </a:p>
          <a:p>
            <a:pPr algn="l"/>
            <a:r>
              <a:rPr lang="it-IT" dirty="0" smtClean="0"/>
              <a:t>	</a:t>
            </a:r>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r>
              <a:rPr lang="it-IT" dirty="0" smtClean="0"/>
              <a:t>			   </a:t>
            </a:r>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r>
              <a:rPr lang="it-IT" dirty="0"/>
              <a:t>	</a:t>
            </a:r>
            <a:r>
              <a:rPr lang="it-IT" dirty="0" smtClean="0"/>
              <a:t>		    </a:t>
            </a:r>
          </a:p>
          <a:p>
            <a:pPr algn="l"/>
            <a:r>
              <a:rPr lang="it-IT" sz="2600" dirty="0" smtClean="0"/>
              <a:t>			   </a:t>
            </a:r>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endParaRPr lang="it-IT" dirty="0"/>
          </a:p>
          <a:p>
            <a:pPr algn="l"/>
            <a:endParaRPr lang="it-IT" dirty="0" smtClean="0"/>
          </a:p>
          <a:p>
            <a:pPr algn="l"/>
            <a:endParaRPr lang="it-IT" dirty="0" smtClean="0"/>
          </a:p>
          <a:p>
            <a:pPr algn="l"/>
            <a:endParaRPr lang="it-IT" dirty="0"/>
          </a:p>
          <a:p>
            <a:pPr algn="l"/>
            <a:endParaRPr lang="it-IT" dirty="0" smtClean="0"/>
          </a:p>
          <a:p>
            <a:pPr algn="l"/>
            <a:endParaRPr lang="it-IT" sz="2900" dirty="0" smtClean="0"/>
          </a:p>
          <a:p>
            <a:pPr algn="l"/>
            <a:endParaRPr lang="it-IT" sz="2900" dirty="0"/>
          </a:p>
          <a:p>
            <a:pPr algn="l"/>
            <a:endParaRPr lang="it-IT" sz="2900" dirty="0" smtClean="0"/>
          </a:p>
          <a:p>
            <a:pPr algn="l"/>
            <a:endParaRPr lang="it-IT" sz="2900" dirty="0"/>
          </a:p>
          <a:p>
            <a:pPr algn="l"/>
            <a:endParaRPr lang="it-IT" sz="2900" dirty="0" smtClean="0"/>
          </a:p>
          <a:p>
            <a:pPr algn="l"/>
            <a:endParaRPr lang="it-IT" sz="2900" dirty="0"/>
          </a:p>
          <a:p>
            <a:pPr algn="l"/>
            <a:endParaRPr lang="it-IT" sz="2900" dirty="0" smtClean="0"/>
          </a:p>
          <a:p>
            <a:pPr algn="l"/>
            <a:endParaRPr lang="it-IT" sz="2900" dirty="0"/>
          </a:p>
          <a:p>
            <a:pPr algn="l"/>
            <a:r>
              <a:rPr lang="it-IT" dirty="0" smtClean="0"/>
              <a:t>	 </a:t>
            </a:r>
          </a:p>
          <a:p>
            <a:pPr algn="ctr"/>
            <a:endParaRPr lang="it-IT" dirty="0"/>
          </a:p>
        </p:txBody>
      </p:sp>
      <p:sp>
        <p:nvSpPr>
          <p:cNvPr id="5" name="Fumetto 4 4"/>
          <p:cNvSpPr/>
          <p:nvPr/>
        </p:nvSpPr>
        <p:spPr>
          <a:xfrm>
            <a:off x="1691680" y="277016"/>
            <a:ext cx="4084798" cy="203921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prstClr val="white"/>
                </a:solidFill>
              </a:rPr>
              <a:t>Bonus bebè</a:t>
            </a:r>
            <a:endParaRPr lang="it-IT" dirty="0">
              <a:solidFill>
                <a:prstClr val="white"/>
              </a:solidFill>
            </a:endParaRP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708920"/>
            <a:ext cx="26860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261586" y="2359908"/>
            <a:ext cx="8630894" cy="4093428"/>
          </a:xfrm>
          <a:prstGeom prst="rect">
            <a:avLst/>
          </a:prstGeom>
        </p:spPr>
        <p:txBody>
          <a:bodyPr wrap="square">
            <a:spAutoFit/>
          </a:bodyPr>
          <a:lstStyle/>
          <a:p>
            <a:pPr marL="3055938"/>
            <a:endParaRPr lang="it-IT" sz="2000" dirty="0" smtClean="0">
              <a:solidFill>
                <a:prstClr val="black"/>
              </a:solidFill>
            </a:endParaRPr>
          </a:p>
          <a:p>
            <a:pPr marL="3055938" algn="ctr"/>
            <a:r>
              <a:rPr lang="it-IT" sz="1200" b="1" dirty="0" smtClean="0">
                <a:solidFill>
                  <a:srgbClr val="00B050"/>
                </a:solidFill>
              </a:rPr>
              <a:t>L’ASSEGNO DI NATALITA’</a:t>
            </a:r>
          </a:p>
          <a:p>
            <a:pPr marL="3055938" algn="ctr"/>
            <a:r>
              <a:rPr lang="it-IT" sz="1200" b="1" dirty="0" smtClean="0">
                <a:solidFill>
                  <a:srgbClr val="00B050"/>
                </a:solidFill>
              </a:rPr>
              <a:t>La domanda telematica mente va presentata all’Inps entro 90 giorni dalla nascita o dall’affidamento/adozione, se presentata successivamente decorre dal mese di presentazione della domanda</a:t>
            </a:r>
          </a:p>
          <a:p>
            <a:pPr marL="3055938" algn="ctr"/>
            <a:r>
              <a:rPr lang="it-IT" sz="1200" dirty="0" smtClean="0">
                <a:solidFill>
                  <a:prstClr val="black"/>
                </a:solidFill>
              </a:rPr>
              <a:t>MISURA</a:t>
            </a:r>
          </a:p>
          <a:p>
            <a:pPr marL="3055938" algn="ctr"/>
            <a:endParaRPr lang="it-IT" sz="1200" dirty="0" smtClean="0">
              <a:solidFill>
                <a:prstClr val="black"/>
              </a:solidFill>
            </a:endParaRPr>
          </a:p>
          <a:p>
            <a:pPr marL="3284538" indent="-228600">
              <a:buFont typeface="+mj-lt"/>
              <a:buAutoNum type="alphaLcPeriod"/>
            </a:pPr>
            <a:r>
              <a:rPr lang="it-IT" sz="1200" b="1" dirty="0" smtClean="0">
                <a:solidFill>
                  <a:prstClr val="black"/>
                </a:solidFill>
              </a:rPr>
              <a:t>960</a:t>
            </a:r>
            <a:r>
              <a:rPr lang="it-IT" sz="1200" dirty="0" smtClean="0">
                <a:solidFill>
                  <a:prstClr val="black"/>
                </a:solidFill>
              </a:rPr>
              <a:t> </a:t>
            </a:r>
            <a:r>
              <a:rPr lang="it-IT" sz="1200" dirty="0">
                <a:solidFill>
                  <a:prstClr val="black"/>
                </a:solidFill>
              </a:rPr>
              <a:t>euro (</a:t>
            </a:r>
            <a:r>
              <a:rPr lang="it-IT" sz="1200" b="1" dirty="0">
                <a:solidFill>
                  <a:prstClr val="black"/>
                </a:solidFill>
              </a:rPr>
              <a:t>80</a:t>
            </a:r>
            <a:r>
              <a:rPr lang="it-IT" sz="1200" dirty="0">
                <a:solidFill>
                  <a:prstClr val="black"/>
                </a:solidFill>
              </a:rPr>
              <a:t> euro al mese per 12 mesi), nel caso in cui il valore dell’ISEE non sia superiore a 25.000 euro annui</a:t>
            </a:r>
            <a:r>
              <a:rPr lang="it-IT" sz="1200" dirty="0" smtClean="0">
                <a:solidFill>
                  <a:prstClr val="black"/>
                </a:solidFill>
              </a:rPr>
              <a:t>;</a:t>
            </a:r>
          </a:p>
          <a:p>
            <a:pPr marL="3284538" indent="-228600">
              <a:buFont typeface="+mj-lt"/>
              <a:buAutoNum type="alphaLcPeriod"/>
            </a:pPr>
            <a:endParaRPr lang="it-IT" sz="1200" dirty="0">
              <a:solidFill>
                <a:prstClr val="black"/>
              </a:solidFill>
            </a:endParaRPr>
          </a:p>
          <a:p>
            <a:pPr marL="3284538" indent="-228600">
              <a:buFont typeface="+mj-lt"/>
              <a:buAutoNum type="alphaLcPeriod"/>
            </a:pPr>
            <a:r>
              <a:rPr lang="it-IT" sz="1200" b="1" dirty="0" smtClean="0">
                <a:solidFill>
                  <a:prstClr val="black"/>
                </a:solidFill>
              </a:rPr>
              <a:t>1.920</a:t>
            </a:r>
            <a:r>
              <a:rPr lang="it-IT" sz="1200" dirty="0" smtClean="0">
                <a:solidFill>
                  <a:prstClr val="black"/>
                </a:solidFill>
              </a:rPr>
              <a:t> </a:t>
            </a:r>
            <a:r>
              <a:rPr lang="it-IT" sz="1200" dirty="0">
                <a:solidFill>
                  <a:prstClr val="black"/>
                </a:solidFill>
              </a:rPr>
              <a:t>euro (</a:t>
            </a:r>
            <a:r>
              <a:rPr lang="it-IT" sz="1200" b="1" dirty="0">
                <a:solidFill>
                  <a:prstClr val="black"/>
                </a:solidFill>
              </a:rPr>
              <a:t>160</a:t>
            </a:r>
            <a:r>
              <a:rPr lang="it-IT" sz="1200" dirty="0">
                <a:solidFill>
                  <a:prstClr val="black"/>
                </a:solidFill>
              </a:rPr>
              <a:t> euro al mese per 12 mesi), nel caso in cui il valore dell’ISEE non sia superiore a 7.000 euro annui</a:t>
            </a:r>
          </a:p>
          <a:p>
            <a:pPr marL="1588"/>
            <a:endParaRPr lang="it-IT" sz="1200" dirty="0" smtClean="0">
              <a:solidFill>
                <a:prstClr val="black"/>
              </a:solidFill>
            </a:endParaRPr>
          </a:p>
          <a:p>
            <a:pPr marL="1588"/>
            <a:endParaRPr lang="it-IT" sz="1200" dirty="0">
              <a:solidFill>
                <a:prstClr val="black"/>
              </a:solidFill>
            </a:endParaRPr>
          </a:p>
          <a:p>
            <a:pPr marL="1588"/>
            <a:endParaRPr lang="it-IT" sz="1200" dirty="0" smtClean="0">
              <a:solidFill>
                <a:prstClr val="black"/>
              </a:solidFill>
            </a:endParaRPr>
          </a:p>
          <a:p>
            <a:pPr marL="1588"/>
            <a:r>
              <a:rPr lang="it-IT" sz="1200" dirty="0" smtClean="0">
                <a:solidFill>
                  <a:prstClr val="black"/>
                </a:solidFill>
              </a:rPr>
              <a:t>Spetta dalla </a:t>
            </a:r>
            <a:r>
              <a:rPr lang="it-IT" sz="1200" dirty="0">
                <a:solidFill>
                  <a:prstClr val="black"/>
                </a:solidFill>
              </a:rPr>
              <a:t>data di nascita </a:t>
            </a:r>
            <a:r>
              <a:rPr lang="it-IT" sz="1200" dirty="0" smtClean="0">
                <a:solidFill>
                  <a:prstClr val="black"/>
                </a:solidFill>
              </a:rPr>
              <a:t>o di </a:t>
            </a:r>
            <a:r>
              <a:rPr lang="it-IT" sz="1200" dirty="0">
                <a:solidFill>
                  <a:prstClr val="black"/>
                </a:solidFill>
              </a:rPr>
              <a:t>ingresso nel nucleo familiare </a:t>
            </a:r>
            <a:r>
              <a:rPr lang="it-IT" sz="1200" dirty="0" smtClean="0">
                <a:solidFill>
                  <a:prstClr val="black"/>
                </a:solidFill>
              </a:rPr>
              <a:t>e fino </a:t>
            </a:r>
            <a:r>
              <a:rPr lang="it-IT" sz="1200" dirty="0">
                <a:solidFill>
                  <a:prstClr val="black"/>
                </a:solidFill>
              </a:rPr>
              <a:t>al compimento del terzo anno di età oppure fino al terzo anno dall’ingresso nel nucleo familiare a seguito dell’adozione o dell’affidamento preadottivo</a:t>
            </a:r>
          </a:p>
          <a:p>
            <a:pPr marL="1588"/>
            <a:endParaRPr lang="it-IT" sz="1200" dirty="0" smtClean="0">
              <a:solidFill>
                <a:prstClr val="black"/>
              </a:solidFill>
            </a:endParaRPr>
          </a:p>
          <a:p>
            <a:pPr marL="1588"/>
            <a:endParaRPr lang="it-IT" sz="1200" dirty="0" smtClean="0">
              <a:solidFill>
                <a:prstClr val="black"/>
              </a:solidFill>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9" y="2714496"/>
            <a:ext cx="268605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586" y="338224"/>
            <a:ext cx="1224136" cy="1500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174" y="2708920"/>
            <a:ext cx="2783690" cy="1766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74832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tro">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str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tr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5455</TotalTime>
  <Words>2863</Words>
  <Application>Microsoft Office PowerPoint</Application>
  <PresentationFormat>Presentazione su schermo (4:3)</PresentationFormat>
  <Paragraphs>1305</Paragraphs>
  <Slides>49</Slides>
  <Notes>18</Notes>
  <HiddenSlides>6</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49</vt:i4>
      </vt:variant>
    </vt:vector>
  </HeadingPairs>
  <TitlesOfParts>
    <vt:vector size="56" baseType="lpstr">
      <vt:lpstr>Arial</vt:lpstr>
      <vt:lpstr>Calibri</vt:lpstr>
      <vt:lpstr>Times New Roman</vt:lpstr>
      <vt:lpstr>Verdana</vt:lpstr>
      <vt:lpstr>Wingdings</vt:lpstr>
      <vt:lpstr>Wingdings 2</vt:lpstr>
      <vt:lpstr>Astro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Legge n. 183 del 4/11/2010</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Marchetti Tiziana</dc:creator>
  <cp:lastModifiedBy>User</cp:lastModifiedBy>
  <cp:revision>584</cp:revision>
  <cp:lastPrinted>2017-03-15T07:58:59Z</cp:lastPrinted>
  <dcterms:created xsi:type="dcterms:W3CDTF">2016-08-03T13:00:23Z</dcterms:created>
  <dcterms:modified xsi:type="dcterms:W3CDTF">2017-11-30T22:02:41Z</dcterms:modified>
</cp:coreProperties>
</file>